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4"/>
  </p:sldMasterIdLst>
  <p:notesMasterIdLst>
    <p:notesMasterId r:id="rId13"/>
  </p:notesMasterIdLst>
  <p:sldIdLst>
    <p:sldId id="256" r:id="rId5"/>
    <p:sldId id="257" r:id="rId6"/>
    <p:sldId id="266" r:id="rId7"/>
    <p:sldId id="259" r:id="rId8"/>
    <p:sldId id="268" r:id="rId9"/>
    <p:sldId id="269" r:id="rId10"/>
    <p:sldId id="264" r:id="rId11"/>
    <p:sldId id="267" r:id="rId12"/>
  </p:sldIdLst>
  <p:sldSz cx="14630400" cy="8229600"/>
  <p:notesSz cx="8229600" cy="14630400"/>
  <p:embeddedFontLst>
    <p:embeddedFont>
      <p:font typeface="Overpass Light" charset="0"/>
      <p:regular r:id="rId14"/>
    </p:embeddedFont>
    <p:embeddedFont>
      <p:font typeface="Calibri" pitchFamily="34" charset="0"/>
      <p:regular r:id="rId15"/>
      <p:bold r:id="rId16"/>
      <p:italic r:id="rId17"/>
      <p:boldItalic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8A649A2-6C5C-9A91-4DE7-A60E9C7E36E6}" v="69" dt="2025-11-06T09:55:28.00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66" d="100"/>
          <a:sy n="66" d="100"/>
        </p:scale>
        <p:origin x="-372" y="-72"/>
      </p:cViewPr>
      <p:guideLst>
        <p:guide orient="horz" pos="2592"/>
        <p:guide pos="4608"/>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notesMaster" Target="notesMasters/notesMaster1.xml"/><Relationship Id="rId18" Type="http://schemas.openxmlformats.org/officeDocument/2006/relationships/font" Target="fonts/font5.fntdata"/><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font" Target="fonts/font4.fntdata"/><Relationship Id="rId2" Type="http://schemas.openxmlformats.org/officeDocument/2006/relationships/customXml" Target="../customXml/item2.xml"/><Relationship Id="rId16" Type="http://schemas.openxmlformats.org/officeDocument/2006/relationships/font" Target="fonts/font3.fntdata"/><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font" Target="fonts/font2.fntdata"/><Relationship Id="rId23"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font" Target="fonts/font1.fntdata"/><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660456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A2B71336-8F87-AAA7-267D-96DB86B7958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xmlns="" id="{6129EB05-7A80-12DA-0DE4-7B4857D211F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xmlns="" id="{4AF0FF04-D384-FE9C-3ADE-D728B77652CF}"/>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xmlns="" id="{8E82F52E-DEC6-E4FE-EF00-86B4AE01771F}"/>
              </a:ext>
            </a:extLst>
          </p:cNvPr>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750175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10A96FD7-DEF7-7F78-3327-ACBA45BF05F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xmlns="" id="{4FA03621-0841-1967-3EE1-400F9A7C9AF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xmlns="" id="{F87A947E-3B11-871D-3049-F1FB76BB9D83}"/>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xmlns="" id="{3C1B4A39-3AB1-9A08-DB03-33E133714CAC}"/>
              </a:ext>
            </a:extLst>
          </p:cNvPr>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37674754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9F4BE"/>
          </a:solidFill>
          <a:ln/>
        </p:spPr>
      </p:sp>
      <p:sp>
        <p:nvSpPr>
          <p:cNvPr id="3" name="Shape 1"/>
          <p:cNvSpPr/>
          <p:nvPr/>
        </p:nvSpPr>
        <p:spPr>
          <a:xfrm>
            <a:off x="0" y="0"/>
            <a:ext cx="14630400" cy="8229600"/>
          </a:xfrm>
          <a:prstGeom prst="rect">
            <a:avLst/>
          </a:prstGeom>
          <a:solidFill>
            <a:srgbClr val="FFFDE6"/>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9F4BE"/>
          </a:solidFill>
          <a:ln/>
        </p:spPr>
      </p:sp>
      <p:sp>
        <p:nvSpPr>
          <p:cNvPr id="3" name="Shape 1"/>
          <p:cNvSpPr/>
          <p:nvPr/>
        </p:nvSpPr>
        <p:spPr>
          <a:xfrm>
            <a:off x="0" y="0"/>
            <a:ext cx="14630400" cy="8229600"/>
          </a:xfrm>
          <a:prstGeom prst="rect">
            <a:avLst/>
          </a:prstGeom>
          <a:solidFill>
            <a:srgbClr val="FFFDE6"/>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9F4BE"/>
          </a:solidFill>
          <a:ln/>
        </p:spPr>
      </p:sp>
      <p:sp>
        <p:nvSpPr>
          <p:cNvPr id="3" name="Shape 1"/>
          <p:cNvSpPr/>
          <p:nvPr/>
        </p:nvSpPr>
        <p:spPr>
          <a:xfrm>
            <a:off x="0" y="0"/>
            <a:ext cx="14630400" cy="8229600"/>
          </a:xfrm>
          <a:prstGeom prst="rect">
            <a:avLst/>
          </a:prstGeom>
          <a:solidFill>
            <a:srgbClr val="FFFDE6"/>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9F4BE"/>
          </a:solidFill>
          <a:ln/>
        </p:spPr>
      </p:sp>
      <p:sp>
        <p:nvSpPr>
          <p:cNvPr id="3" name="Shape 1"/>
          <p:cNvSpPr/>
          <p:nvPr/>
        </p:nvSpPr>
        <p:spPr>
          <a:xfrm>
            <a:off x="0" y="0"/>
            <a:ext cx="14630400" cy="8229600"/>
          </a:xfrm>
          <a:prstGeom prst="rect">
            <a:avLst/>
          </a:prstGeom>
          <a:solidFill>
            <a:srgbClr val="FFFDE6"/>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9F4BE"/>
          </a:solidFill>
          <a:ln/>
        </p:spPr>
        <p:txBody>
          <a:bodyPr/>
          <a:lstStyle/>
          <a:p>
            <a:endParaRPr lang="en-IN"/>
          </a:p>
        </p:txBody>
      </p:sp>
      <p:sp>
        <p:nvSpPr>
          <p:cNvPr id="3" name="Shape 1"/>
          <p:cNvSpPr/>
          <p:nvPr/>
        </p:nvSpPr>
        <p:spPr>
          <a:xfrm>
            <a:off x="0" y="0"/>
            <a:ext cx="14630400" cy="8229600"/>
          </a:xfrm>
          <a:prstGeom prst="rect">
            <a:avLst/>
          </a:prstGeom>
          <a:solidFill>
            <a:srgbClr val="FFFDE6"/>
          </a:solidFill>
          <a:ln/>
        </p:spPr>
        <p:txBody>
          <a:bodyPr/>
          <a:lstStyle/>
          <a:p>
            <a:endParaRPr lang="en-IN"/>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9F4BE"/>
          </a:solidFill>
          <a:ln/>
        </p:spPr>
      </p:sp>
      <p:sp>
        <p:nvSpPr>
          <p:cNvPr id="3" name="Shape 1"/>
          <p:cNvSpPr/>
          <p:nvPr/>
        </p:nvSpPr>
        <p:spPr>
          <a:xfrm>
            <a:off x="0" y="0"/>
            <a:ext cx="14630400" cy="8229600"/>
          </a:xfrm>
          <a:prstGeom prst="rect">
            <a:avLst/>
          </a:prstGeom>
          <a:solidFill>
            <a:srgbClr val="FFFDE6"/>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9F4BE"/>
          </a:solidFill>
          <a:ln/>
        </p:spPr>
      </p:sp>
      <p:sp>
        <p:nvSpPr>
          <p:cNvPr id="3" name="Shape 1"/>
          <p:cNvSpPr/>
          <p:nvPr/>
        </p:nvSpPr>
        <p:spPr>
          <a:xfrm>
            <a:off x="0" y="0"/>
            <a:ext cx="14630400" cy="8229600"/>
          </a:xfrm>
          <a:prstGeom prst="rect">
            <a:avLst/>
          </a:prstGeom>
          <a:solidFill>
            <a:srgbClr val="FFFDE6"/>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9F4BE"/>
          </a:solidFill>
          <a:ln/>
        </p:spPr>
      </p:sp>
      <p:sp>
        <p:nvSpPr>
          <p:cNvPr id="3" name="Shape 1"/>
          <p:cNvSpPr/>
          <p:nvPr/>
        </p:nvSpPr>
        <p:spPr>
          <a:xfrm>
            <a:off x="0" y="0"/>
            <a:ext cx="14630400" cy="8229600"/>
          </a:xfrm>
          <a:prstGeom prst="rect">
            <a:avLst/>
          </a:prstGeom>
          <a:solidFill>
            <a:srgbClr val="FFFDE6"/>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9F4BE"/>
          </a:solidFill>
          <a:ln/>
        </p:spPr>
      </p:sp>
      <p:sp>
        <p:nvSpPr>
          <p:cNvPr id="3" name="Shape 1"/>
          <p:cNvSpPr/>
          <p:nvPr/>
        </p:nvSpPr>
        <p:spPr>
          <a:xfrm>
            <a:off x="0" y="0"/>
            <a:ext cx="14630400" cy="8229600"/>
          </a:xfrm>
          <a:prstGeom prst="rect">
            <a:avLst/>
          </a:prstGeom>
          <a:solidFill>
            <a:srgbClr val="FFFDE6"/>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9F4BE"/>
          </a:solidFill>
          <a:ln/>
        </p:spPr>
      </p:sp>
      <p:sp>
        <p:nvSpPr>
          <p:cNvPr id="3" name="Shape 1"/>
          <p:cNvSpPr/>
          <p:nvPr/>
        </p:nvSpPr>
        <p:spPr>
          <a:xfrm>
            <a:off x="0" y="0"/>
            <a:ext cx="14630400" cy="8229600"/>
          </a:xfrm>
          <a:prstGeom prst="rect">
            <a:avLst/>
          </a:prstGeom>
          <a:solidFill>
            <a:srgbClr val="FFFDE6"/>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9F4BE"/>
          </a:solidFill>
          <a:ln/>
        </p:spPr>
      </p:sp>
      <p:sp>
        <p:nvSpPr>
          <p:cNvPr id="3" name="Shape 1"/>
          <p:cNvSpPr/>
          <p:nvPr/>
        </p:nvSpPr>
        <p:spPr>
          <a:xfrm>
            <a:off x="0" y="0"/>
            <a:ext cx="14630400" cy="8229600"/>
          </a:xfrm>
          <a:prstGeom prst="rect">
            <a:avLst/>
          </a:prstGeom>
          <a:solidFill>
            <a:srgbClr val="FFFDE6"/>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9F4BE"/>
          </a:solidFill>
          <a:ln/>
        </p:spPr>
      </p:sp>
      <p:sp>
        <p:nvSpPr>
          <p:cNvPr id="3" name="Shape 1"/>
          <p:cNvSpPr/>
          <p:nvPr/>
        </p:nvSpPr>
        <p:spPr>
          <a:xfrm>
            <a:off x="0" y="0"/>
            <a:ext cx="14630400" cy="8229600"/>
          </a:xfrm>
          <a:prstGeom prst="rect">
            <a:avLst/>
          </a:prstGeom>
          <a:solidFill>
            <a:srgbClr val="FFFDE6"/>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89" y="384229"/>
            <a:ext cx="7556421" cy="1860233"/>
          </a:xfrm>
          <a:prstGeom prst="rect">
            <a:avLst/>
          </a:prstGeom>
          <a:noFill/>
          <a:ln/>
        </p:spPr>
        <p:txBody>
          <a:bodyPr wrap="square" lIns="0" tIns="0" rIns="0" bIns="0" rtlCol="0" anchor="t"/>
          <a:lstStyle/>
          <a:p>
            <a:pPr marL="0" indent="0" algn="l">
              <a:lnSpc>
                <a:spcPts val="4850"/>
              </a:lnSpc>
              <a:buNone/>
            </a:pPr>
            <a:r>
              <a:rPr lang="en-US" sz="2000" b="1">
                <a:solidFill>
                  <a:srgbClr val="233939"/>
                </a:solidFill>
                <a:latin typeface="Syne Bold" pitchFamily="34" charset="0"/>
                <a:ea typeface="Syne Bold" pitchFamily="34" charset="-122"/>
                <a:cs typeface="Syne Bold" pitchFamily="34" charset="-120"/>
              </a:rPr>
              <a:t>Team Loopers!!!</a:t>
            </a:r>
          </a:p>
          <a:p>
            <a:pPr marL="0" indent="0" algn="l">
              <a:lnSpc>
                <a:spcPts val="4850"/>
              </a:lnSpc>
              <a:buNone/>
            </a:pPr>
            <a:r>
              <a:rPr lang="en-US" sz="2000" b="1">
                <a:solidFill>
                  <a:srgbClr val="233939"/>
                </a:solidFill>
                <a:latin typeface="Syne Bold" pitchFamily="34" charset="0"/>
                <a:ea typeface="Syne Bold" pitchFamily="34" charset="-122"/>
                <a:cs typeface="Syne Bold" pitchFamily="34" charset="-120"/>
              </a:rPr>
              <a:t>Atharva Shekhar Jadhav</a:t>
            </a:r>
          </a:p>
          <a:p>
            <a:pPr marL="0" indent="0" algn="l">
              <a:lnSpc>
                <a:spcPts val="4850"/>
              </a:lnSpc>
              <a:buNone/>
            </a:pPr>
            <a:r>
              <a:rPr lang="en-US" sz="2000" b="1">
                <a:solidFill>
                  <a:srgbClr val="233939"/>
                </a:solidFill>
                <a:latin typeface="Syne Bold" pitchFamily="34" charset="0"/>
                <a:ea typeface="Syne Bold" pitchFamily="34" charset="-122"/>
                <a:cs typeface="Syne Bold" pitchFamily="34" charset="-120"/>
              </a:rPr>
              <a:t>Farhan Mohammad</a:t>
            </a:r>
          </a:p>
          <a:p>
            <a:pPr marL="0" indent="0" algn="l">
              <a:lnSpc>
                <a:spcPts val="4850"/>
              </a:lnSpc>
              <a:buNone/>
            </a:pPr>
            <a:r>
              <a:rPr lang="en-US" sz="2000" b="1">
                <a:solidFill>
                  <a:srgbClr val="233939"/>
                </a:solidFill>
                <a:latin typeface="Syne Bold" pitchFamily="34" charset="0"/>
                <a:ea typeface="Syne Bold" pitchFamily="34" charset="-122"/>
                <a:cs typeface="Syne Bold" pitchFamily="34" charset="-120"/>
              </a:rPr>
              <a:t>Shubhendu Banerjee</a:t>
            </a:r>
          </a:p>
          <a:p>
            <a:pPr marL="0" indent="0" algn="l">
              <a:lnSpc>
                <a:spcPts val="4850"/>
              </a:lnSpc>
              <a:buNone/>
            </a:pPr>
            <a:endParaRPr lang="en-US" sz="2000" b="1">
              <a:solidFill>
                <a:srgbClr val="233939"/>
              </a:solidFill>
              <a:latin typeface="Syne Bold" pitchFamily="34" charset="0"/>
              <a:ea typeface="Syne Bold" pitchFamily="34" charset="-122"/>
              <a:cs typeface="Syne Bold" pitchFamily="34" charset="-120"/>
            </a:endParaRPr>
          </a:p>
          <a:p>
            <a:pPr marL="0" indent="0" algn="l">
              <a:lnSpc>
                <a:spcPts val="4850"/>
              </a:lnSpc>
              <a:buNone/>
            </a:pPr>
            <a:r>
              <a:rPr lang="en-US" sz="3900" b="1">
                <a:solidFill>
                  <a:srgbClr val="233939"/>
                </a:solidFill>
                <a:latin typeface="Syne Bold" pitchFamily="34" charset="0"/>
                <a:ea typeface="Syne Bold" pitchFamily="34" charset="-122"/>
                <a:cs typeface="Syne Bold" pitchFamily="34" charset="-120"/>
              </a:rPr>
              <a:t>Exploring Students' Performance in Exams</a:t>
            </a:r>
          </a:p>
          <a:p>
            <a:pPr marL="0" indent="0" algn="l">
              <a:lnSpc>
                <a:spcPts val="4850"/>
              </a:lnSpc>
              <a:buNone/>
            </a:pPr>
            <a:endParaRPr lang="en-US" sz="3900" b="1">
              <a:solidFill>
                <a:srgbClr val="233939"/>
              </a:solidFill>
              <a:latin typeface="Syne Bold" pitchFamily="34" charset="0"/>
              <a:ea typeface="Syne Bold" pitchFamily="34" charset="-122"/>
            </a:endParaRPr>
          </a:p>
          <a:p>
            <a:pPr marL="0" indent="0" algn="l">
              <a:lnSpc>
                <a:spcPts val="4850"/>
              </a:lnSpc>
              <a:buNone/>
            </a:pPr>
            <a:endParaRPr lang="en-US" sz="3900"/>
          </a:p>
        </p:txBody>
      </p:sp>
      <p:sp>
        <p:nvSpPr>
          <p:cNvPr id="4" name="Text 1"/>
          <p:cNvSpPr/>
          <p:nvPr/>
        </p:nvSpPr>
        <p:spPr>
          <a:xfrm>
            <a:off x="6280190" y="4717375"/>
            <a:ext cx="7556421" cy="952619"/>
          </a:xfrm>
          <a:prstGeom prst="rect">
            <a:avLst/>
          </a:prstGeom>
          <a:noFill/>
          <a:ln/>
        </p:spPr>
        <p:txBody>
          <a:bodyPr wrap="square" lIns="0" tIns="0" rIns="0" bIns="0" rtlCol="0" anchor="t"/>
          <a:lstStyle/>
          <a:p>
            <a:pPr marL="0" indent="0" algn="l">
              <a:lnSpc>
                <a:spcPts val="2500"/>
              </a:lnSpc>
              <a:buNone/>
            </a:pPr>
            <a:r>
              <a:rPr lang="en-US" sz="1550">
                <a:solidFill>
                  <a:srgbClr val="3B4E4E"/>
                </a:solidFill>
                <a:latin typeface="Overpass Light" pitchFamily="34" charset="0"/>
                <a:ea typeface="Overpass Light" pitchFamily="34" charset="-122"/>
                <a:cs typeface="Overpass Light" pitchFamily="34" charset="-120"/>
              </a:rPr>
              <a:t>An in-depth exploratory data analysis examining academic achievement patterns and the multi factors that influence student success across Mathematics, Reading, and Writing assessments.</a:t>
            </a:r>
            <a:endParaRPr lang="en-US" sz="155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1533525"/>
            <a:ext cx="8790027" cy="620078"/>
          </a:xfrm>
          <a:prstGeom prst="rect">
            <a:avLst/>
          </a:prstGeom>
          <a:noFill/>
          <a:ln/>
        </p:spPr>
        <p:txBody>
          <a:bodyPr wrap="none" lIns="0" tIns="0" rIns="0" bIns="0" rtlCol="0" anchor="t"/>
          <a:lstStyle/>
          <a:p>
            <a:pPr marL="0" indent="0" algn="l">
              <a:lnSpc>
                <a:spcPts val="4850"/>
              </a:lnSpc>
              <a:buNone/>
            </a:pPr>
            <a:r>
              <a:rPr lang="en-US" sz="3900" b="1">
                <a:solidFill>
                  <a:srgbClr val="233939"/>
                </a:solidFill>
                <a:latin typeface="Syne Bold" pitchFamily="34" charset="0"/>
                <a:ea typeface="Syne Bold" pitchFamily="34" charset="-122"/>
                <a:cs typeface="Syne Bold" pitchFamily="34" charset="-120"/>
              </a:rPr>
              <a:t>Why Study Exam Performance?</a:t>
            </a:r>
            <a:endParaRPr lang="en-US" sz="3900"/>
          </a:p>
        </p:txBody>
      </p:sp>
      <p:sp>
        <p:nvSpPr>
          <p:cNvPr id="3" name="Text 1"/>
          <p:cNvSpPr/>
          <p:nvPr/>
        </p:nvSpPr>
        <p:spPr>
          <a:xfrm>
            <a:off x="793790" y="2550438"/>
            <a:ext cx="13042821" cy="952619"/>
          </a:xfrm>
          <a:prstGeom prst="rect">
            <a:avLst/>
          </a:prstGeom>
          <a:noFill/>
          <a:ln/>
        </p:spPr>
        <p:txBody>
          <a:bodyPr wrap="square" lIns="0" tIns="0" rIns="0" bIns="0" rtlCol="0" anchor="t"/>
          <a:lstStyle/>
          <a:p>
            <a:pPr marL="0" indent="0" algn="l">
              <a:lnSpc>
                <a:spcPts val="2500"/>
              </a:lnSpc>
              <a:buNone/>
            </a:pPr>
            <a:r>
              <a:rPr lang="en-US" sz="1550">
                <a:solidFill>
                  <a:srgbClr val="3B4E4E"/>
                </a:solidFill>
                <a:latin typeface="Overpass Light" pitchFamily="34" charset="0"/>
                <a:ea typeface="Overpass Light" pitchFamily="34" charset="-122"/>
                <a:cs typeface="Overpass Light" pitchFamily="34" charset="-120"/>
              </a:rPr>
              <a:t>Understanding the intricate factors that influence student academic success is far more than an academic exercise—it's fundamental to improving learning outcomes and fostering educational equity. By moving beyond intuition and anecdotal evidence, data-driven insights reveal hidden patterns in how students learn, what supports their growth, and where barriers to achievement may exist.</a:t>
            </a:r>
            <a:endParaRPr lang="en-US" sz="1550"/>
          </a:p>
        </p:txBody>
      </p:sp>
      <p:sp>
        <p:nvSpPr>
          <p:cNvPr id="4" name="Shape 2"/>
          <p:cNvSpPr/>
          <p:nvPr/>
        </p:nvSpPr>
        <p:spPr>
          <a:xfrm>
            <a:off x="793790" y="3726299"/>
            <a:ext cx="4215289" cy="2111335"/>
          </a:xfrm>
          <a:prstGeom prst="roundRect">
            <a:avLst>
              <a:gd name="adj" fmla="val 3948"/>
            </a:avLst>
          </a:prstGeom>
          <a:solidFill>
            <a:srgbClr val="DDEEE6"/>
          </a:solidFill>
          <a:ln w="7620">
            <a:solidFill>
              <a:srgbClr val="C3D4CC"/>
            </a:solidFill>
            <a:prstDash val="solid"/>
          </a:ln>
        </p:spPr>
        <p:txBody>
          <a:bodyPr/>
          <a:lstStyle/>
          <a:p>
            <a:endParaRPr lang="en-IN"/>
          </a:p>
        </p:txBody>
      </p:sp>
      <p:sp>
        <p:nvSpPr>
          <p:cNvPr id="5" name="Text 3"/>
          <p:cNvSpPr/>
          <p:nvPr/>
        </p:nvSpPr>
        <p:spPr>
          <a:xfrm>
            <a:off x="999768" y="3932277"/>
            <a:ext cx="2480905" cy="310158"/>
          </a:xfrm>
          <a:prstGeom prst="rect">
            <a:avLst/>
          </a:prstGeom>
          <a:noFill/>
          <a:ln/>
        </p:spPr>
        <p:txBody>
          <a:bodyPr wrap="none" lIns="0" tIns="0" rIns="0" bIns="0" rtlCol="0" anchor="t"/>
          <a:lstStyle/>
          <a:p>
            <a:pPr marL="0" indent="0" algn="l">
              <a:lnSpc>
                <a:spcPts val="2400"/>
              </a:lnSpc>
              <a:buNone/>
            </a:pPr>
            <a:r>
              <a:rPr lang="en-US" sz="1950" b="1">
                <a:solidFill>
                  <a:srgbClr val="3B4E4E"/>
                </a:solidFill>
                <a:latin typeface="Syne Bold" pitchFamily="34" charset="0"/>
                <a:ea typeface="Syne Bold" pitchFamily="34" charset="-122"/>
                <a:cs typeface="Syne Bold" pitchFamily="34" charset="-120"/>
              </a:rPr>
              <a:t>Reveal Patterns</a:t>
            </a:r>
            <a:endParaRPr lang="en-US" sz="1950"/>
          </a:p>
        </p:txBody>
      </p:sp>
      <p:sp>
        <p:nvSpPr>
          <p:cNvPr id="6" name="Text 4"/>
          <p:cNvSpPr/>
          <p:nvPr/>
        </p:nvSpPr>
        <p:spPr>
          <a:xfrm>
            <a:off x="999768" y="4361498"/>
            <a:ext cx="3803333" cy="1270159"/>
          </a:xfrm>
          <a:prstGeom prst="rect">
            <a:avLst/>
          </a:prstGeom>
          <a:noFill/>
          <a:ln/>
        </p:spPr>
        <p:txBody>
          <a:bodyPr wrap="square" lIns="0" tIns="0" rIns="0" bIns="0" rtlCol="0" anchor="t"/>
          <a:lstStyle/>
          <a:p>
            <a:pPr marL="0" indent="0" algn="l">
              <a:lnSpc>
                <a:spcPts val="2500"/>
              </a:lnSpc>
              <a:buNone/>
            </a:pPr>
            <a:r>
              <a:rPr lang="en-US" sz="1550">
                <a:solidFill>
                  <a:srgbClr val="3B4E4E"/>
                </a:solidFill>
                <a:latin typeface="Overpass Light" pitchFamily="34" charset="0"/>
                <a:ea typeface="Overpass Light" pitchFamily="34" charset="-122"/>
                <a:cs typeface="Overpass Light" pitchFamily="34" charset="-120"/>
              </a:rPr>
              <a:t>Uncover hidden correlations and trends that intuition alone cannot detect, enabling evidence-based decision-making in education.</a:t>
            </a:r>
            <a:endParaRPr lang="en-US" sz="1550"/>
          </a:p>
        </p:txBody>
      </p:sp>
      <p:sp>
        <p:nvSpPr>
          <p:cNvPr id="7" name="Shape 5"/>
          <p:cNvSpPr/>
          <p:nvPr/>
        </p:nvSpPr>
        <p:spPr>
          <a:xfrm>
            <a:off x="5207437" y="3726299"/>
            <a:ext cx="4215408" cy="2111335"/>
          </a:xfrm>
          <a:prstGeom prst="roundRect">
            <a:avLst>
              <a:gd name="adj" fmla="val 3948"/>
            </a:avLst>
          </a:prstGeom>
          <a:solidFill>
            <a:srgbClr val="DDEEE6"/>
          </a:solidFill>
          <a:ln w="7620">
            <a:solidFill>
              <a:srgbClr val="C3D4CC"/>
            </a:solidFill>
            <a:prstDash val="solid"/>
          </a:ln>
        </p:spPr>
        <p:txBody>
          <a:bodyPr/>
          <a:lstStyle/>
          <a:p>
            <a:endParaRPr lang="en-IN"/>
          </a:p>
        </p:txBody>
      </p:sp>
      <p:sp>
        <p:nvSpPr>
          <p:cNvPr id="8" name="Text 6"/>
          <p:cNvSpPr/>
          <p:nvPr/>
        </p:nvSpPr>
        <p:spPr>
          <a:xfrm>
            <a:off x="5413415" y="3932277"/>
            <a:ext cx="2625447" cy="310158"/>
          </a:xfrm>
          <a:prstGeom prst="rect">
            <a:avLst/>
          </a:prstGeom>
          <a:noFill/>
          <a:ln/>
        </p:spPr>
        <p:txBody>
          <a:bodyPr wrap="none" lIns="0" tIns="0" rIns="0" bIns="0" rtlCol="0" anchor="t"/>
          <a:lstStyle/>
          <a:p>
            <a:pPr marL="0" indent="0" algn="l">
              <a:lnSpc>
                <a:spcPts val="2400"/>
              </a:lnSpc>
              <a:buNone/>
            </a:pPr>
            <a:r>
              <a:rPr lang="en-US" sz="1950" b="1">
                <a:solidFill>
                  <a:srgbClr val="3B4E4E"/>
                </a:solidFill>
                <a:latin typeface="Syne Bold" pitchFamily="34" charset="0"/>
                <a:ea typeface="Syne Bold" pitchFamily="34" charset="-122"/>
                <a:cs typeface="Syne Bold" pitchFamily="34" charset="-120"/>
              </a:rPr>
              <a:t>Improve Outcomes</a:t>
            </a:r>
            <a:endParaRPr lang="en-US" sz="1950"/>
          </a:p>
        </p:txBody>
      </p:sp>
      <p:sp>
        <p:nvSpPr>
          <p:cNvPr id="9" name="Text 7"/>
          <p:cNvSpPr/>
          <p:nvPr/>
        </p:nvSpPr>
        <p:spPr>
          <a:xfrm>
            <a:off x="5413415" y="4361498"/>
            <a:ext cx="3803452" cy="952619"/>
          </a:xfrm>
          <a:prstGeom prst="rect">
            <a:avLst/>
          </a:prstGeom>
          <a:noFill/>
          <a:ln/>
        </p:spPr>
        <p:txBody>
          <a:bodyPr wrap="square" lIns="0" tIns="0" rIns="0" bIns="0" rtlCol="0" anchor="t"/>
          <a:lstStyle/>
          <a:p>
            <a:pPr marL="0" indent="0" algn="l">
              <a:lnSpc>
                <a:spcPts val="2500"/>
              </a:lnSpc>
              <a:buNone/>
            </a:pPr>
            <a:r>
              <a:rPr lang="en-US" sz="1550">
                <a:solidFill>
                  <a:srgbClr val="3B4E4E"/>
                </a:solidFill>
                <a:latin typeface="Overpass Light" pitchFamily="34" charset="0"/>
                <a:ea typeface="Overpass Light" pitchFamily="34" charset="-122"/>
                <a:cs typeface="Overpass Light" pitchFamily="34" charset="-120"/>
              </a:rPr>
              <a:t>Transform understanding into actionable strategies that directly support student success and academic achievement.</a:t>
            </a:r>
            <a:endParaRPr lang="en-US" sz="1550"/>
          </a:p>
        </p:txBody>
      </p:sp>
      <p:sp>
        <p:nvSpPr>
          <p:cNvPr id="10" name="Shape 8"/>
          <p:cNvSpPr/>
          <p:nvPr/>
        </p:nvSpPr>
        <p:spPr>
          <a:xfrm>
            <a:off x="9621203" y="3726299"/>
            <a:ext cx="4215289" cy="2111335"/>
          </a:xfrm>
          <a:prstGeom prst="roundRect">
            <a:avLst>
              <a:gd name="adj" fmla="val 3948"/>
            </a:avLst>
          </a:prstGeom>
          <a:solidFill>
            <a:srgbClr val="DDEEE6"/>
          </a:solidFill>
          <a:ln w="7620">
            <a:solidFill>
              <a:srgbClr val="C3D4CC"/>
            </a:solidFill>
            <a:prstDash val="solid"/>
          </a:ln>
        </p:spPr>
        <p:txBody>
          <a:bodyPr/>
          <a:lstStyle/>
          <a:p>
            <a:endParaRPr lang="en-IN"/>
          </a:p>
        </p:txBody>
      </p:sp>
      <p:sp>
        <p:nvSpPr>
          <p:cNvPr id="11" name="Text 9"/>
          <p:cNvSpPr/>
          <p:nvPr/>
        </p:nvSpPr>
        <p:spPr>
          <a:xfrm>
            <a:off x="9827181" y="3932277"/>
            <a:ext cx="2480905" cy="310158"/>
          </a:xfrm>
          <a:prstGeom prst="rect">
            <a:avLst/>
          </a:prstGeom>
          <a:noFill/>
          <a:ln/>
        </p:spPr>
        <p:txBody>
          <a:bodyPr wrap="none" lIns="0" tIns="0" rIns="0" bIns="0" rtlCol="0" anchor="t"/>
          <a:lstStyle/>
          <a:p>
            <a:pPr marL="0" indent="0" algn="l">
              <a:lnSpc>
                <a:spcPts val="2400"/>
              </a:lnSpc>
              <a:buNone/>
            </a:pPr>
            <a:r>
              <a:rPr lang="en-US" sz="1950" b="1">
                <a:solidFill>
                  <a:srgbClr val="3B4E4E"/>
                </a:solidFill>
                <a:latin typeface="Syne Bold" pitchFamily="34" charset="0"/>
                <a:ea typeface="Syne Bold" pitchFamily="34" charset="-122"/>
                <a:cs typeface="Syne Bold" pitchFamily="34" charset="-120"/>
              </a:rPr>
              <a:t>Drive Equity</a:t>
            </a:r>
            <a:endParaRPr lang="en-US" sz="1950"/>
          </a:p>
        </p:txBody>
      </p:sp>
      <p:sp>
        <p:nvSpPr>
          <p:cNvPr id="12" name="Text 10"/>
          <p:cNvSpPr/>
          <p:nvPr/>
        </p:nvSpPr>
        <p:spPr>
          <a:xfrm>
            <a:off x="9827181" y="4361498"/>
            <a:ext cx="3803333" cy="952619"/>
          </a:xfrm>
          <a:prstGeom prst="rect">
            <a:avLst/>
          </a:prstGeom>
          <a:noFill/>
          <a:ln/>
        </p:spPr>
        <p:txBody>
          <a:bodyPr wrap="square" lIns="0" tIns="0" rIns="0" bIns="0" rtlCol="0" anchor="t"/>
          <a:lstStyle/>
          <a:p>
            <a:pPr marL="0" indent="0" algn="l">
              <a:lnSpc>
                <a:spcPts val="2500"/>
              </a:lnSpc>
              <a:buNone/>
            </a:pPr>
            <a:r>
              <a:rPr lang="en-US" sz="1550">
                <a:solidFill>
                  <a:srgbClr val="3B4E4E"/>
                </a:solidFill>
                <a:latin typeface="Overpass Light" pitchFamily="34" charset="0"/>
                <a:ea typeface="Overpass Light" pitchFamily="34" charset="-122"/>
                <a:cs typeface="Overpass Light" pitchFamily="34" charset="-120"/>
              </a:rPr>
              <a:t>Identify disparities and opportunities to provide targeted support to students most in need of assistance.</a:t>
            </a:r>
            <a:endParaRPr lang="en-US" sz="1550"/>
          </a:p>
        </p:txBody>
      </p:sp>
      <p:sp>
        <p:nvSpPr>
          <p:cNvPr id="13" name="Text 11"/>
          <p:cNvSpPr/>
          <p:nvPr/>
        </p:nvSpPr>
        <p:spPr>
          <a:xfrm>
            <a:off x="793790" y="6060877"/>
            <a:ext cx="13042821" cy="635079"/>
          </a:xfrm>
          <a:prstGeom prst="rect">
            <a:avLst/>
          </a:prstGeom>
          <a:noFill/>
          <a:ln/>
        </p:spPr>
        <p:txBody>
          <a:bodyPr wrap="square" lIns="0" tIns="0" rIns="0" bIns="0" rtlCol="0" anchor="t"/>
          <a:lstStyle/>
          <a:p>
            <a:pPr marL="0" indent="0" algn="l">
              <a:lnSpc>
                <a:spcPts val="2500"/>
              </a:lnSpc>
              <a:buNone/>
            </a:pPr>
            <a:r>
              <a:rPr lang="en-US" sz="1550">
                <a:solidFill>
                  <a:srgbClr val="3B4E4E"/>
                </a:solidFill>
                <a:latin typeface="Overpass Light" pitchFamily="34" charset="0"/>
                <a:ea typeface="Overpass Light" pitchFamily="34" charset="-122"/>
                <a:cs typeface="Overpass Light" pitchFamily="34" charset="-120"/>
              </a:rPr>
              <a:t>This presentation summarises a comprehensive exploratory data analysis (EDA) conducted on exam results from a Kaggle dataset, designed to illuminate the complex relationships between student demographics, educational preparation, family background, and academic performance.</a:t>
            </a:r>
            <a:endParaRPr lang="en-US" sz="155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582103"/>
            <a:ext cx="7556421" cy="1240155"/>
          </a:xfrm>
          <a:prstGeom prst="rect">
            <a:avLst/>
          </a:prstGeom>
          <a:noFill/>
          <a:ln/>
        </p:spPr>
        <p:txBody>
          <a:bodyPr wrap="square" lIns="0" tIns="0" rIns="0" bIns="0" rtlCol="0" anchor="t"/>
          <a:lstStyle/>
          <a:p>
            <a:pPr marL="0" indent="0" algn="l">
              <a:lnSpc>
                <a:spcPts val="4850"/>
              </a:lnSpc>
              <a:buNone/>
            </a:pPr>
            <a:r>
              <a:rPr lang="en-US" sz="3900" b="1">
                <a:solidFill>
                  <a:srgbClr val="233939"/>
                </a:solidFill>
                <a:latin typeface="Syne Bold" pitchFamily="34" charset="0"/>
                <a:ea typeface="Syne Bold" pitchFamily="34" charset="-122"/>
                <a:cs typeface="Syne Bold" pitchFamily="34" charset="-120"/>
              </a:rPr>
              <a:t>Our Guiding Research Question</a:t>
            </a:r>
            <a:endParaRPr lang="en-US" sz="3900"/>
          </a:p>
        </p:txBody>
      </p:sp>
      <p:sp>
        <p:nvSpPr>
          <p:cNvPr id="4" name="Text 1"/>
          <p:cNvSpPr/>
          <p:nvPr/>
        </p:nvSpPr>
        <p:spPr>
          <a:xfrm>
            <a:off x="1091446" y="3343156"/>
            <a:ext cx="7258764" cy="952619"/>
          </a:xfrm>
          <a:prstGeom prst="rect">
            <a:avLst/>
          </a:prstGeom>
          <a:noFill/>
          <a:ln/>
        </p:spPr>
        <p:txBody>
          <a:bodyPr wrap="square" lIns="0" tIns="0" rIns="0" bIns="0" rtlCol="0" anchor="t"/>
          <a:lstStyle/>
          <a:p>
            <a:pPr marL="0" indent="0" algn="l">
              <a:lnSpc>
                <a:spcPts val="2500"/>
              </a:lnSpc>
              <a:buNone/>
            </a:pPr>
            <a:r>
              <a:rPr lang="en-US" sz="1550">
                <a:solidFill>
                  <a:srgbClr val="3B4E4E"/>
                </a:solidFill>
                <a:latin typeface="Overpass Light" pitchFamily="34" charset="0"/>
                <a:ea typeface="Overpass Light" pitchFamily="34" charset="-122"/>
                <a:cs typeface="Overpass Light" pitchFamily="34" charset="-120"/>
              </a:rPr>
              <a:t>"What factors most significantly influence student academic performance across Mathematics, Reading, and Writing, and how can these insights inform targeted educational interventions?"</a:t>
            </a:r>
            <a:endParaRPr lang="en-US" sz="1550"/>
          </a:p>
        </p:txBody>
      </p:sp>
      <p:sp>
        <p:nvSpPr>
          <p:cNvPr id="5" name="Shape 2"/>
          <p:cNvSpPr/>
          <p:nvPr/>
        </p:nvSpPr>
        <p:spPr>
          <a:xfrm>
            <a:off x="793790" y="3119914"/>
            <a:ext cx="22860" cy="1399103"/>
          </a:xfrm>
          <a:prstGeom prst="rect">
            <a:avLst/>
          </a:prstGeom>
          <a:solidFill>
            <a:srgbClr val="224435"/>
          </a:solidFill>
          <a:ln/>
        </p:spPr>
        <p:txBody>
          <a:bodyPr/>
          <a:lstStyle/>
          <a:p>
            <a:endParaRPr lang="en-IN"/>
          </a:p>
        </p:txBody>
      </p:sp>
      <p:sp>
        <p:nvSpPr>
          <p:cNvPr id="6" name="Text 3"/>
          <p:cNvSpPr/>
          <p:nvPr/>
        </p:nvSpPr>
        <p:spPr>
          <a:xfrm>
            <a:off x="793790" y="4742259"/>
            <a:ext cx="7556421" cy="1905238"/>
          </a:xfrm>
          <a:prstGeom prst="rect">
            <a:avLst/>
          </a:prstGeom>
          <a:noFill/>
          <a:ln/>
        </p:spPr>
        <p:txBody>
          <a:bodyPr wrap="square" lIns="0" tIns="0" rIns="0" bIns="0" rtlCol="0" anchor="t"/>
          <a:lstStyle/>
          <a:p>
            <a:pPr marL="0" indent="0" algn="l">
              <a:lnSpc>
                <a:spcPts val="2500"/>
              </a:lnSpc>
              <a:buNone/>
            </a:pPr>
            <a:r>
              <a:rPr lang="en-US" sz="1550">
                <a:solidFill>
                  <a:srgbClr val="3B4E4E"/>
                </a:solidFill>
                <a:latin typeface="Overpass Light" pitchFamily="34" charset="0"/>
                <a:ea typeface="Overpass Light" pitchFamily="34" charset="-122"/>
                <a:cs typeface="Overpass Light" pitchFamily="34" charset="-120"/>
              </a:rPr>
              <a:t>This fundamental question drove our comprehensive exploratory data analysis. It aimed to pinpoint the key drivers of academic success—both inherent student attributes and modifiable external factors—to enable the creation of targeted, effective interventions. Our analytical approach focused on revealing actionable insights that move beyond simple correlation, guiding policy and practice towards equitable student outcomes.</a:t>
            </a:r>
            <a:endParaRPr lang="en-US" sz="155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728186"/>
            <a:ext cx="12352258" cy="620078"/>
          </a:xfrm>
          <a:prstGeom prst="rect">
            <a:avLst/>
          </a:prstGeom>
          <a:noFill/>
          <a:ln/>
        </p:spPr>
        <p:txBody>
          <a:bodyPr wrap="none" lIns="0" tIns="0" rIns="0" bIns="0" rtlCol="0" anchor="t"/>
          <a:lstStyle/>
          <a:p>
            <a:pPr marL="0" indent="0" algn="l">
              <a:lnSpc>
                <a:spcPts val="4850"/>
              </a:lnSpc>
              <a:buNone/>
            </a:pPr>
            <a:r>
              <a:rPr lang="en-US" sz="3900" b="1">
                <a:solidFill>
                  <a:srgbClr val="233939"/>
                </a:solidFill>
                <a:latin typeface="Syne Bold" pitchFamily="34" charset="0"/>
                <a:ea typeface="Syne Bold" pitchFamily="34" charset="-122"/>
                <a:cs typeface="Syne Bold" pitchFamily="34" charset="-120"/>
              </a:rPr>
              <a:t>Gender and Performance: Surprising Patterns</a:t>
            </a:r>
            <a:endParaRPr lang="en-US" sz="3900"/>
          </a:p>
        </p:txBody>
      </p:sp>
      <p:sp>
        <p:nvSpPr>
          <p:cNvPr id="3" name="Text 1"/>
          <p:cNvSpPr/>
          <p:nvPr/>
        </p:nvSpPr>
        <p:spPr>
          <a:xfrm>
            <a:off x="793790" y="1745099"/>
            <a:ext cx="13042821" cy="635079"/>
          </a:xfrm>
          <a:prstGeom prst="rect">
            <a:avLst/>
          </a:prstGeom>
          <a:noFill/>
          <a:ln/>
        </p:spPr>
        <p:txBody>
          <a:bodyPr wrap="square" lIns="0" tIns="0" rIns="0" bIns="0" rtlCol="0" anchor="t"/>
          <a:lstStyle/>
          <a:p>
            <a:pPr marL="0" indent="0" algn="l">
              <a:lnSpc>
                <a:spcPts val="2500"/>
              </a:lnSpc>
              <a:buNone/>
            </a:pPr>
            <a:r>
              <a:rPr lang="en-US" sz="1550">
                <a:solidFill>
                  <a:srgbClr val="3B4E4E"/>
                </a:solidFill>
                <a:latin typeface="Overpass Light" pitchFamily="34" charset="0"/>
                <a:ea typeface="Overpass Light" pitchFamily="34" charset="-122"/>
                <a:cs typeface="Overpass Light" pitchFamily="34" charset="-120"/>
              </a:rPr>
              <a:t>One of the most striking findings from our exploratory analysis reveals significant gender-based patterns in academic performance, challenging common assumptions about ability distribution across disciplines. The data presents a nuanced picture that varies substantially by subject area.</a:t>
            </a:r>
            <a:endParaRPr lang="en-US" sz="1550"/>
          </a:p>
        </p:txBody>
      </p:sp>
      <p:sp>
        <p:nvSpPr>
          <p:cNvPr id="4" name="Shape 2"/>
          <p:cNvSpPr/>
          <p:nvPr/>
        </p:nvSpPr>
        <p:spPr>
          <a:xfrm>
            <a:off x="793790" y="2603421"/>
            <a:ext cx="4215289" cy="4039672"/>
          </a:xfrm>
          <a:prstGeom prst="roundRect">
            <a:avLst>
              <a:gd name="adj" fmla="val 2716"/>
            </a:avLst>
          </a:prstGeom>
          <a:solidFill>
            <a:srgbClr val="FFFDE6"/>
          </a:solidFill>
          <a:ln w="22860">
            <a:solidFill>
              <a:srgbClr val="C3D4CC"/>
            </a:solidFill>
            <a:prstDash val="solid"/>
          </a:ln>
        </p:spPr>
        <p:txBody>
          <a:bodyPr/>
          <a:lstStyle/>
          <a:p>
            <a:endParaRPr lang="en-IN"/>
          </a:p>
        </p:txBody>
      </p:sp>
      <p:sp>
        <p:nvSpPr>
          <p:cNvPr id="5" name="Shape 3"/>
          <p:cNvSpPr/>
          <p:nvPr/>
        </p:nvSpPr>
        <p:spPr>
          <a:xfrm>
            <a:off x="770930" y="2603421"/>
            <a:ext cx="91440" cy="4039672"/>
          </a:xfrm>
          <a:prstGeom prst="roundRect">
            <a:avLst>
              <a:gd name="adj" fmla="val 91163"/>
            </a:avLst>
          </a:prstGeom>
          <a:solidFill>
            <a:srgbClr val="224435"/>
          </a:solidFill>
          <a:ln/>
        </p:spPr>
        <p:txBody>
          <a:bodyPr/>
          <a:lstStyle/>
          <a:p>
            <a:endParaRPr lang="en-IN"/>
          </a:p>
        </p:txBody>
      </p:sp>
      <p:sp>
        <p:nvSpPr>
          <p:cNvPr id="6" name="Text 4"/>
          <p:cNvSpPr/>
          <p:nvPr/>
        </p:nvSpPr>
        <p:spPr>
          <a:xfrm>
            <a:off x="1083588" y="2824639"/>
            <a:ext cx="3011329" cy="310158"/>
          </a:xfrm>
          <a:prstGeom prst="rect">
            <a:avLst/>
          </a:prstGeom>
          <a:noFill/>
          <a:ln/>
        </p:spPr>
        <p:txBody>
          <a:bodyPr wrap="none" lIns="0" tIns="0" rIns="0" bIns="0" rtlCol="0" anchor="t"/>
          <a:lstStyle/>
          <a:p>
            <a:pPr marL="0" indent="0" algn="l">
              <a:lnSpc>
                <a:spcPts val="2400"/>
              </a:lnSpc>
              <a:buNone/>
            </a:pPr>
            <a:r>
              <a:rPr lang="en-US" sz="1950" b="1">
                <a:solidFill>
                  <a:srgbClr val="3B4E4E"/>
                </a:solidFill>
                <a:latin typeface="Syne Bold" pitchFamily="34" charset="0"/>
                <a:ea typeface="Syne Bold" pitchFamily="34" charset="-122"/>
                <a:cs typeface="Syne Bold" pitchFamily="34" charset="-120"/>
              </a:rPr>
              <a:t>Reading Performance</a:t>
            </a:r>
            <a:endParaRPr lang="en-US" sz="1950"/>
          </a:p>
        </p:txBody>
      </p:sp>
      <p:sp>
        <p:nvSpPr>
          <p:cNvPr id="7" name="Text 5"/>
          <p:cNvSpPr/>
          <p:nvPr/>
        </p:nvSpPr>
        <p:spPr>
          <a:xfrm>
            <a:off x="1083588" y="3253859"/>
            <a:ext cx="3704273" cy="2857857"/>
          </a:xfrm>
          <a:prstGeom prst="rect">
            <a:avLst/>
          </a:prstGeom>
          <a:noFill/>
          <a:ln/>
        </p:spPr>
        <p:txBody>
          <a:bodyPr wrap="square" lIns="0" tIns="0" rIns="0" bIns="0" rtlCol="0" anchor="t"/>
          <a:lstStyle/>
          <a:p>
            <a:pPr marL="0" indent="0" algn="l">
              <a:lnSpc>
                <a:spcPts val="2500"/>
              </a:lnSpc>
              <a:buNone/>
            </a:pPr>
            <a:r>
              <a:rPr lang="en-US" sz="1550">
                <a:solidFill>
                  <a:srgbClr val="3B4E4E"/>
                </a:solidFill>
                <a:latin typeface="Overpass Light" pitchFamily="34" charset="0"/>
                <a:ea typeface="Overpass Light" pitchFamily="34" charset="-122"/>
                <a:cs typeface="Overpass Light" pitchFamily="34" charset="-120"/>
              </a:rPr>
              <a:t>Females demonstrate notably superior performance, with average scores approximately 5-7 percentage points higher than males. This consistent advantage suggests different engagement levels or perhaps differing instructional approaches that better align with female learning preferences in language-based subjects.</a:t>
            </a:r>
            <a:endParaRPr lang="en-US" sz="1550"/>
          </a:p>
        </p:txBody>
      </p:sp>
      <p:sp>
        <p:nvSpPr>
          <p:cNvPr id="8" name="Shape 6"/>
          <p:cNvSpPr/>
          <p:nvPr/>
        </p:nvSpPr>
        <p:spPr>
          <a:xfrm>
            <a:off x="5207437" y="2603421"/>
            <a:ext cx="4215408" cy="4039672"/>
          </a:xfrm>
          <a:prstGeom prst="roundRect">
            <a:avLst>
              <a:gd name="adj" fmla="val 2716"/>
            </a:avLst>
          </a:prstGeom>
          <a:solidFill>
            <a:srgbClr val="FFFDE6"/>
          </a:solidFill>
          <a:ln w="22860">
            <a:solidFill>
              <a:srgbClr val="C3D4CC"/>
            </a:solidFill>
            <a:prstDash val="solid"/>
          </a:ln>
        </p:spPr>
        <p:txBody>
          <a:bodyPr/>
          <a:lstStyle/>
          <a:p>
            <a:endParaRPr lang="en-IN"/>
          </a:p>
        </p:txBody>
      </p:sp>
      <p:sp>
        <p:nvSpPr>
          <p:cNvPr id="9" name="Shape 7"/>
          <p:cNvSpPr/>
          <p:nvPr/>
        </p:nvSpPr>
        <p:spPr>
          <a:xfrm>
            <a:off x="5184577" y="2603421"/>
            <a:ext cx="91440" cy="4039672"/>
          </a:xfrm>
          <a:prstGeom prst="roundRect">
            <a:avLst>
              <a:gd name="adj" fmla="val 91163"/>
            </a:avLst>
          </a:prstGeom>
          <a:solidFill>
            <a:srgbClr val="224435"/>
          </a:solidFill>
          <a:ln/>
        </p:spPr>
        <p:txBody>
          <a:bodyPr/>
          <a:lstStyle/>
          <a:p>
            <a:endParaRPr lang="en-IN"/>
          </a:p>
        </p:txBody>
      </p:sp>
      <p:sp>
        <p:nvSpPr>
          <p:cNvPr id="10" name="Text 8"/>
          <p:cNvSpPr/>
          <p:nvPr/>
        </p:nvSpPr>
        <p:spPr>
          <a:xfrm>
            <a:off x="5497235" y="2824639"/>
            <a:ext cx="2869287" cy="310158"/>
          </a:xfrm>
          <a:prstGeom prst="rect">
            <a:avLst/>
          </a:prstGeom>
          <a:noFill/>
          <a:ln/>
        </p:spPr>
        <p:txBody>
          <a:bodyPr wrap="none" lIns="0" tIns="0" rIns="0" bIns="0" rtlCol="0" anchor="t"/>
          <a:lstStyle/>
          <a:p>
            <a:pPr marL="0" indent="0" algn="l">
              <a:lnSpc>
                <a:spcPts val="2400"/>
              </a:lnSpc>
              <a:buNone/>
            </a:pPr>
            <a:r>
              <a:rPr lang="en-US" sz="1950" b="1">
                <a:solidFill>
                  <a:srgbClr val="3B4E4E"/>
                </a:solidFill>
                <a:latin typeface="Syne Bold" pitchFamily="34" charset="0"/>
                <a:ea typeface="Syne Bold" pitchFamily="34" charset="-122"/>
                <a:cs typeface="Syne Bold" pitchFamily="34" charset="-120"/>
              </a:rPr>
              <a:t>Writing Performance</a:t>
            </a:r>
            <a:endParaRPr lang="en-US" sz="1950"/>
          </a:p>
        </p:txBody>
      </p:sp>
      <p:sp>
        <p:nvSpPr>
          <p:cNvPr id="11" name="Text 9"/>
          <p:cNvSpPr/>
          <p:nvPr/>
        </p:nvSpPr>
        <p:spPr>
          <a:xfrm>
            <a:off x="5497235" y="3253859"/>
            <a:ext cx="3704392" cy="2222778"/>
          </a:xfrm>
          <a:prstGeom prst="rect">
            <a:avLst/>
          </a:prstGeom>
          <a:noFill/>
          <a:ln/>
        </p:spPr>
        <p:txBody>
          <a:bodyPr wrap="square" lIns="0" tIns="0" rIns="0" bIns="0" rtlCol="0" anchor="t"/>
          <a:lstStyle/>
          <a:p>
            <a:pPr marL="0" indent="0" algn="l">
              <a:lnSpc>
                <a:spcPts val="2500"/>
              </a:lnSpc>
              <a:buNone/>
            </a:pPr>
            <a:r>
              <a:rPr lang="en-US" sz="1550">
                <a:solidFill>
                  <a:srgbClr val="3B4E4E"/>
                </a:solidFill>
                <a:latin typeface="Overpass Light" pitchFamily="34" charset="0"/>
                <a:ea typeface="Overpass Light" pitchFamily="34" charset="-122"/>
                <a:cs typeface="Overpass Light" pitchFamily="34" charset="-120"/>
              </a:rPr>
              <a:t>The gender gap widens further in writing assessments, with females outperforming males by 8-10 percentage points on average. This substantial difference may reflect disparities in confidence, opportunities for practice, or alignment with assessment methodologies.</a:t>
            </a:r>
            <a:endParaRPr lang="en-US" sz="1550"/>
          </a:p>
        </p:txBody>
      </p:sp>
      <p:sp>
        <p:nvSpPr>
          <p:cNvPr id="12" name="Shape 10"/>
          <p:cNvSpPr/>
          <p:nvPr/>
        </p:nvSpPr>
        <p:spPr>
          <a:xfrm>
            <a:off x="9621203" y="2603421"/>
            <a:ext cx="4215289" cy="4039672"/>
          </a:xfrm>
          <a:prstGeom prst="roundRect">
            <a:avLst>
              <a:gd name="adj" fmla="val 2716"/>
            </a:avLst>
          </a:prstGeom>
          <a:solidFill>
            <a:srgbClr val="FFFDE6"/>
          </a:solidFill>
          <a:ln w="22860">
            <a:solidFill>
              <a:srgbClr val="C3D4CC"/>
            </a:solidFill>
            <a:prstDash val="solid"/>
          </a:ln>
        </p:spPr>
        <p:txBody>
          <a:bodyPr/>
          <a:lstStyle/>
          <a:p>
            <a:endParaRPr lang="en-IN"/>
          </a:p>
        </p:txBody>
      </p:sp>
      <p:sp>
        <p:nvSpPr>
          <p:cNvPr id="13" name="Shape 11"/>
          <p:cNvSpPr/>
          <p:nvPr/>
        </p:nvSpPr>
        <p:spPr>
          <a:xfrm>
            <a:off x="9598343" y="2603421"/>
            <a:ext cx="91440" cy="4039672"/>
          </a:xfrm>
          <a:prstGeom prst="roundRect">
            <a:avLst>
              <a:gd name="adj" fmla="val 91163"/>
            </a:avLst>
          </a:prstGeom>
          <a:solidFill>
            <a:srgbClr val="224435"/>
          </a:solidFill>
          <a:ln/>
        </p:spPr>
        <p:txBody>
          <a:bodyPr/>
          <a:lstStyle/>
          <a:p>
            <a:endParaRPr lang="en-IN"/>
          </a:p>
        </p:txBody>
      </p:sp>
      <p:sp>
        <p:nvSpPr>
          <p:cNvPr id="14" name="Text 12"/>
          <p:cNvSpPr/>
          <p:nvPr/>
        </p:nvSpPr>
        <p:spPr>
          <a:xfrm>
            <a:off x="9911001" y="2824639"/>
            <a:ext cx="3704273" cy="620316"/>
          </a:xfrm>
          <a:prstGeom prst="rect">
            <a:avLst/>
          </a:prstGeom>
          <a:noFill/>
          <a:ln/>
        </p:spPr>
        <p:txBody>
          <a:bodyPr wrap="square" lIns="0" tIns="0" rIns="0" bIns="0" rtlCol="0" anchor="t"/>
          <a:lstStyle/>
          <a:p>
            <a:pPr marL="0" indent="0" algn="l">
              <a:lnSpc>
                <a:spcPts val="2400"/>
              </a:lnSpc>
              <a:buNone/>
            </a:pPr>
            <a:r>
              <a:rPr lang="en-US" sz="1950" b="1">
                <a:solidFill>
                  <a:srgbClr val="3B4E4E"/>
                </a:solidFill>
                <a:latin typeface="Syne Bold" pitchFamily="34" charset="0"/>
                <a:ea typeface="Syne Bold" pitchFamily="34" charset="-122"/>
                <a:cs typeface="Syne Bold" pitchFamily="34" charset="-120"/>
              </a:rPr>
              <a:t>Mathematics Performance</a:t>
            </a:r>
            <a:endParaRPr lang="en-US" sz="1950"/>
          </a:p>
        </p:txBody>
      </p:sp>
      <p:sp>
        <p:nvSpPr>
          <p:cNvPr id="15" name="Text 13"/>
          <p:cNvSpPr/>
          <p:nvPr/>
        </p:nvSpPr>
        <p:spPr>
          <a:xfrm>
            <a:off x="9911001" y="3564017"/>
            <a:ext cx="3704273" cy="2857857"/>
          </a:xfrm>
          <a:prstGeom prst="rect">
            <a:avLst/>
          </a:prstGeom>
          <a:noFill/>
          <a:ln/>
        </p:spPr>
        <p:txBody>
          <a:bodyPr wrap="square" lIns="0" tIns="0" rIns="0" bIns="0" rtlCol="0" anchor="t"/>
          <a:lstStyle/>
          <a:p>
            <a:pPr marL="0" indent="0" algn="l">
              <a:lnSpc>
                <a:spcPts val="2500"/>
              </a:lnSpc>
              <a:buNone/>
            </a:pPr>
            <a:r>
              <a:rPr lang="en-US" sz="1550">
                <a:solidFill>
                  <a:srgbClr val="3B4E4E"/>
                </a:solidFill>
                <a:latin typeface="Overpass Light" pitchFamily="34" charset="0"/>
                <a:ea typeface="Overpass Light" pitchFamily="34" charset="-122"/>
                <a:cs typeface="Overpass Light" pitchFamily="34" charset="-120"/>
              </a:rPr>
              <a:t>Mathematics presents a distinctly different narrative, with gender gaps noticeably smaller than in language-based subjects. Males show a marginal advantage averaging 2-3 percentage points, suggesting that numerical and quantitative abilities may be more equitably distributed across genders, though subtle differences persist.</a:t>
            </a:r>
            <a:endParaRPr lang="en-US" sz="1550"/>
          </a:p>
        </p:txBody>
      </p:sp>
      <p:sp>
        <p:nvSpPr>
          <p:cNvPr id="16" name="Text 14"/>
          <p:cNvSpPr/>
          <p:nvPr/>
        </p:nvSpPr>
        <p:spPr>
          <a:xfrm>
            <a:off x="793790" y="6866334"/>
            <a:ext cx="13042821" cy="635079"/>
          </a:xfrm>
          <a:prstGeom prst="rect">
            <a:avLst/>
          </a:prstGeom>
          <a:noFill/>
          <a:ln/>
        </p:spPr>
        <p:txBody>
          <a:bodyPr wrap="square" lIns="0" tIns="0" rIns="0" bIns="0" rtlCol="0" anchor="t"/>
          <a:lstStyle/>
          <a:p>
            <a:pPr marL="0" indent="0" algn="l">
              <a:lnSpc>
                <a:spcPts val="2500"/>
              </a:lnSpc>
              <a:buNone/>
            </a:pPr>
            <a:r>
              <a:rPr lang="en-US" sz="1550">
                <a:solidFill>
                  <a:srgbClr val="3B4E4E"/>
                </a:solidFill>
                <a:latin typeface="Overpass Light" pitchFamily="34" charset="0"/>
                <a:ea typeface="Overpass Light" pitchFamily="34" charset="-122"/>
                <a:cs typeface="Overpass Light" pitchFamily="34" charset="-120"/>
              </a:rPr>
              <a:t>These patterns warrant deeper investigation into pedagogical practices, student confidence levels, and whether existing curricular approaches systematically advantage one gender over another in particular subjects.</a:t>
            </a:r>
            <a:endParaRPr lang="en-US" sz="155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B0585BC4-7636-61EC-E306-7ECC328E62D6}"/>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xmlns="" id="{67B099DF-A9E9-4D72-AB5D-5F95D34647B5}"/>
              </a:ext>
            </a:extLst>
          </p:cNvPr>
          <p:cNvSpPr/>
          <p:nvPr/>
        </p:nvSpPr>
        <p:spPr>
          <a:xfrm>
            <a:off x="793790" y="728186"/>
            <a:ext cx="12352258" cy="620078"/>
          </a:xfrm>
          <a:prstGeom prst="rect">
            <a:avLst/>
          </a:prstGeom>
          <a:noFill/>
          <a:ln/>
        </p:spPr>
        <p:txBody>
          <a:bodyPr wrap="none" lIns="0" tIns="0" rIns="0" bIns="0" rtlCol="0" anchor="t"/>
          <a:lstStyle/>
          <a:p>
            <a:pPr>
              <a:lnSpc>
                <a:spcPts val="4850"/>
              </a:lnSpc>
            </a:pPr>
            <a:r>
              <a:rPr lang="en-US" sz="3900">
                <a:solidFill>
                  <a:srgbClr val="233939"/>
                </a:solidFill>
                <a:ea typeface="+mn-lt"/>
                <a:cs typeface="+mn-lt"/>
              </a:rPr>
              <a:t>Lifestyle Factors and Their Impact on Students</a:t>
            </a:r>
            <a:endParaRPr lang="en-US"/>
          </a:p>
        </p:txBody>
      </p:sp>
      <p:sp>
        <p:nvSpPr>
          <p:cNvPr id="3" name="Text 1">
            <a:extLst>
              <a:ext uri="{FF2B5EF4-FFF2-40B4-BE49-F238E27FC236}">
                <a16:creationId xmlns:a16="http://schemas.microsoft.com/office/drawing/2014/main" xmlns="" id="{88A086F0-AE55-6AE2-18BD-D84D282D2D7A}"/>
              </a:ext>
            </a:extLst>
          </p:cNvPr>
          <p:cNvSpPr/>
          <p:nvPr/>
        </p:nvSpPr>
        <p:spPr>
          <a:xfrm>
            <a:off x="793790" y="1756388"/>
            <a:ext cx="13042821" cy="635079"/>
          </a:xfrm>
          <a:prstGeom prst="rect">
            <a:avLst/>
          </a:prstGeom>
          <a:noFill/>
          <a:ln/>
        </p:spPr>
        <p:txBody>
          <a:bodyPr wrap="square" lIns="0" tIns="0" rIns="0" bIns="0" rtlCol="0" anchor="t"/>
          <a:lstStyle/>
          <a:p>
            <a:pPr>
              <a:lnSpc>
                <a:spcPts val="2500"/>
              </a:lnSpc>
            </a:pPr>
            <a:r>
              <a:rPr lang="en-US" sz="1550">
                <a:solidFill>
                  <a:srgbClr val="3B4E4E"/>
                </a:solidFill>
                <a:ea typeface="+mn-lt"/>
                <a:cs typeface="+mn-lt"/>
              </a:rPr>
              <a:t>This dataset provides a detailed view of student lifestyle patterns and their correlation with academic performance, represented by GPA. It contains 2,000 records of students' daily habits across study, extracurriculars, sleep, socializing, and physical activities. Each student's stress level is derived based on study and sleep hours, offering insights into how lifestyle factors may impact academic outcomes.</a:t>
            </a:r>
            <a:endParaRPr lang="en-US">
              <a:ea typeface="+mn-lt"/>
              <a:cs typeface="+mn-lt"/>
            </a:endParaRPr>
          </a:p>
        </p:txBody>
      </p:sp>
      <p:sp>
        <p:nvSpPr>
          <p:cNvPr id="4" name="Shape 2">
            <a:extLst>
              <a:ext uri="{FF2B5EF4-FFF2-40B4-BE49-F238E27FC236}">
                <a16:creationId xmlns:a16="http://schemas.microsoft.com/office/drawing/2014/main" xmlns="" id="{D0DA136D-5282-CB9F-AAC6-2A3E56503D66}"/>
              </a:ext>
            </a:extLst>
          </p:cNvPr>
          <p:cNvSpPr/>
          <p:nvPr/>
        </p:nvSpPr>
        <p:spPr>
          <a:xfrm>
            <a:off x="793790" y="3179154"/>
            <a:ext cx="4215289" cy="4039672"/>
          </a:xfrm>
          <a:prstGeom prst="roundRect">
            <a:avLst>
              <a:gd name="adj" fmla="val 2716"/>
            </a:avLst>
          </a:prstGeom>
          <a:solidFill>
            <a:srgbClr val="FFFDE6"/>
          </a:solidFill>
          <a:ln w="22860">
            <a:solidFill>
              <a:srgbClr val="C3D4CC"/>
            </a:solidFill>
            <a:prstDash val="solid"/>
          </a:ln>
        </p:spPr>
        <p:txBody>
          <a:bodyPr/>
          <a:lstStyle/>
          <a:p>
            <a:endParaRPr lang="en-IN"/>
          </a:p>
        </p:txBody>
      </p:sp>
      <p:sp>
        <p:nvSpPr>
          <p:cNvPr id="5" name="Shape 3">
            <a:extLst>
              <a:ext uri="{FF2B5EF4-FFF2-40B4-BE49-F238E27FC236}">
                <a16:creationId xmlns:a16="http://schemas.microsoft.com/office/drawing/2014/main" xmlns="" id="{5936194E-C2EC-ECCE-1C6D-6094C8E36BA2}"/>
              </a:ext>
            </a:extLst>
          </p:cNvPr>
          <p:cNvSpPr/>
          <p:nvPr/>
        </p:nvSpPr>
        <p:spPr>
          <a:xfrm>
            <a:off x="770930" y="3179154"/>
            <a:ext cx="91440" cy="4039672"/>
          </a:xfrm>
          <a:prstGeom prst="roundRect">
            <a:avLst>
              <a:gd name="adj" fmla="val 91163"/>
            </a:avLst>
          </a:prstGeom>
          <a:solidFill>
            <a:srgbClr val="224435"/>
          </a:solidFill>
          <a:ln/>
        </p:spPr>
        <p:txBody>
          <a:bodyPr/>
          <a:lstStyle/>
          <a:p>
            <a:endParaRPr lang="en-IN"/>
          </a:p>
        </p:txBody>
      </p:sp>
      <p:sp>
        <p:nvSpPr>
          <p:cNvPr id="6" name="Text 4">
            <a:extLst>
              <a:ext uri="{FF2B5EF4-FFF2-40B4-BE49-F238E27FC236}">
                <a16:creationId xmlns:a16="http://schemas.microsoft.com/office/drawing/2014/main" xmlns="" id="{E2E2A469-F423-28FE-43E7-2B05045AA870}"/>
              </a:ext>
            </a:extLst>
          </p:cNvPr>
          <p:cNvSpPr/>
          <p:nvPr/>
        </p:nvSpPr>
        <p:spPr>
          <a:xfrm>
            <a:off x="1083588" y="3400372"/>
            <a:ext cx="3011329" cy="310158"/>
          </a:xfrm>
          <a:prstGeom prst="rect">
            <a:avLst/>
          </a:prstGeom>
          <a:noFill/>
          <a:ln/>
        </p:spPr>
        <p:txBody>
          <a:bodyPr wrap="none" lIns="0" tIns="0" rIns="0" bIns="0" rtlCol="0" anchor="t"/>
          <a:lstStyle/>
          <a:p>
            <a:pPr>
              <a:lnSpc>
                <a:spcPts val="2400"/>
              </a:lnSpc>
            </a:pPr>
            <a:r>
              <a:rPr lang="en-US" sz="1950" b="1">
                <a:solidFill>
                  <a:srgbClr val="3B4E4E"/>
                </a:solidFill>
                <a:latin typeface="Syne Bold"/>
              </a:rPr>
              <a:t>Sleep Hours</a:t>
            </a:r>
            <a:endParaRPr lang="en-US"/>
          </a:p>
        </p:txBody>
      </p:sp>
      <p:sp>
        <p:nvSpPr>
          <p:cNvPr id="7" name="Text 5">
            <a:extLst>
              <a:ext uri="{FF2B5EF4-FFF2-40B4-BE49-F238E27FC236}">
                <a16:creationId xmlns:a16="http://schemas.microsoft.com/office/drawing/2014/main" xmlns="" id="{60ADABE4-20BF-7BDF-AA76-1DC4E2A427D5}"/>
              </a:ext>
            </a:extLst>
          </p:cNvPr>
          <p:cNvSpPr/>
          <p:nvPr/>
        </p:nvSpPr>
        <p:spPr>
          <a:xfrm>
            <a:off x="1083588" y="3829592"/>
            <a:ext cx="3704273" cy="2857857"/>
          </a:xfrm>
          <a:prstGeom prst="rect">
            <a:avLst/>
          </a:prstGeom>
          <a:noFill/>
          <a:ln/>
        </p:spPr>
        <p:txBody>
          <a:bodyPr wrap="square" lIns="0" tIns="0" rIns="0" bIns="0" rtlCol="0" anchor="t"/>
          <a:lstStyle/>
          <a:p>
            <a:pPr>
              <a:lnSpc>
                <a:spcPts val="2500"/>
              </a:lnSpc>
            </a:pPr>
            <a:r>
              <a:rPr lang="en-US" sz="1550">
                <a:solidFill>
                  <a:srgbClr val="3B4E4E"/>
                </a:solidFill>
                <a:ea typeface="+mn-lt"/>
                <a:cs typeface="+mn-lt"/>
              </a:rPr>
              <a:t>“This column records the number of hours each student sleeps daily. It helps us analyze the impact of rest on both stress levels and academic performance.”</a:t>
            </a:r>
            <a:endParaRPr lang="en-US"/>
          </a:p>
        </p:txBody>
      </p:sp>
      <p:sp>
        <p:nvSpPr>
          <p:cNvPr id="8" name="Shape 6">
            <a:extLst>
              <a:ext uri="{FF2B5EF4-FFF2-40B4-BE49-F238E27FC236}">
                <a16:creationId xmlns:a16="http://schemas.microsoft.com/office/drawing/2014/main" xmlns="" id="{022DCCA3-3A05-DC77-B62D-0D5C65B9A376}"/>
              </a:ext>
            </a:extLst>
          </p:cNvPr>
          <p:cNvSpPr/>
          <p:nvPr/>
        </p:nvSpPr>
        <p:spPr>
          <a:xfrm>
            <a:off x="5207437" y="3179154"/>
            <a:ext cx="4215408" cy="4039672"/>
          </a:xfrm>
          <a:prstGeom prst="roundRect">
            <a:avLst>
              <a:gd name="adj" fmla="val 2716"/>
            </a:avLst>
          </a:prstGeom>
          <a:solidFill>
            <a:srgbClr val="FFFDE6"/>
          </a:solidFill>
          <a:ln w="22860">
            <a:solidFill>
              <a:srgbClr val="C3D4CC"/>
            </a:solidFill>
            <a:prstDash val="solid"/>
          </a:ln>
        </p:spPr>
        <p:txBody>
          <a:bodyPr/>
          <a:lstStyle/>
          <a:p>
            <a:endParaRPr lang="en-IN"/>
          </a:p>
        </p:txBody>
      </p:sp>
      <p:sp>
        <p:nvSpPr>
          <p:cNvPr id="9" name="Shape 7">
            <a:extLst>
              <a:ext uri="{FF2B5EF4-FFF2-40B4-BE49-F238E27FC236}">
                <a16:creationId xmlns:a16="http://schemas.microsoft.com/office/drawing/2014/main" xmlns="" id="{2A6449C8-B1B9-23B7-42A0-528266BD9899}"/>
              </a:ext>
            </a:extLst>
          </p:cNvPr>
          <p:cNvSpPr/>
          <p:nvPr/>
        </p:nvSpPr>
        <p:spPr>
          <a:xfrm>
            <a:off x="5184577" y="3179154"/>
            <a:ext cx="91440" cy="4039672"/>
          </a:xfrm>
          <a:prstGeom prst="roundRect">
            <a:avLst>
              <a:gd name="adj" fmla="val 91163"/>
            </a:avLst>
          </a:prstGeom>
          <a:solidFill>
            <a:srgbClr val="224435"/>
          </a:solidFill>
          <a:ln/>
        </p:spPr>
        <p:txBody>
          <a:bodyPr/>
          <a:lstStyle/>
          <a:p>
            <a:endParaRPr lang="en-IN"/>
          </a:p>
        </p:txBody>
      </p:sp>
      <p:sp>
        <p:nvSpPr>
          <p:cNvPr id="10" name="Text 8">
            <a:extLst>
              <a:ext uri="{FF2B5EF4-FFF2-40B4-BE49-F238E27FC236}">
                <a16:creationId xmlns:a16="http://schemas.microsoft.com/office/drawing/2014/main" xmlns="" id="{FE0B905A-9E98-1A52-BDDD-62483A35CFFB}"/>
              </a:ext>
            </a:extLst>
          </p:cNvPr>
          <p:cNvSpPr/>
          <p:nvPr/>
        </p:nvSpPr>
        <p:spPr>
          <a:xfrm>
            <a:off x="5497235" y="3400372"/>
            <a:ext cx="2869287" cy="310158"/>
          </a:xfrm>
          <a:prstGeom prst="rect">
            <a:avLst/>
          </a:prstGeom>
          <a:noFill/>
          <a:ln/>
        </p:spPr>
        <p:txBody>
          <a:bodyPr wrap="none" lIns="0" tIns="0" rIns="0" bIns="0" rtlCol="0" anchor="t"/>
          <a:lstStyle/>
          <a:p>
            <a:pPr>
              <a:lnSpc>
                <a:spcPts val="2400"/>
              </a:lnSpc>
            </a:pPr>
            <a:r>
              <a:rPr lang="en-US" sz="1950" b="1">
                <a:solidFill>
                  <a:srgbClr val="3B4E4E"/>
                </a:solidFill>
                <a:latin typeface="Syne Bold"/>
              </a:rPr>
              <a:t>Physical Activity</a:t>
            </a:r>
            <a:endParaRPr lang="en-US"/>
          </a:p>
        </p:txBody>
      </p:sp>
      <p:sp>
        <p:nvSpPr>
          <p:cNvPr id="11" name="Text 9">
            <a:extLst>
              <a:ext uri="{FF2B5EF4-FFF2-40B4-BE49-F238E27FC236}">
                <a16:creationId xmlns:a16="http://schemas.microsoft.com/office/drawing/2014/main" xmlns="" id="{248B03E4-31F4-E5C9-CF1C-72DB3A17F91D}"/>
              </a:ext>
            </a:extLst>
          </p:cNvPr>
          <p:cNvSpPr/>
          <p:nvPr/>
        </p:nvSpPr>
        <p:spPr>
          <a:xfrm>
            <a:off x="5497235" y="3829592"/>
            <a:ext cx="3704392" cy="2222778"/>
          </a:xfrm>
          <a:prstGeom prst="rect">
            <a:avLst/>
          </a:prstGeom>
          <a:noFill/>
          <a:ln/>
        </p:spPr>
        <p:txBody>
          <a:bodyPr wrap="square" lIns="0" tIns="0" rIns="0" bIns="0" rtlCol="0" anchor="t"/>
          <a:lstStyle/>
          <a:p>
            <a:pPr>
              <a:lnSpc>
                <a:spcPts val="2500"/>
              </a:lnSpc>
            </a:pPr>
            <a:r>
              <a:rPr lang="en-US" sz="1550">
                <a:solidFill>
                  <a:srgbClr val="3B4E4E"/>
                </a:solidFill>
                <a:ea typeface="+mn-lt"/>
                <a:cs typeface="+mn-lt"/>
              </a:rPr>
              <a:t>“This column captures the frequency and duration of students’ physical activity. It allows us to explore how exercise influences stress and overall well-being.”</a:t>
            </a:r>
            <a:endParaRPr lang="en-US"/>
          </a:p>
        </p:txBody>
      </p:sp>
      <p:sp>
        <p:nvSpPr>
          <p:cNvPr id="12" name="Shape 10">
            <a:extLst>
              <a:ext uri="{FF2B5EF4-FFF2-40B4-BE49-F238E27FC236}">
                <a16:creationId xmlns:a16="http://schemas.microsoft.com/office/drawing/2014/main" xmlns="" id="{C5463C6D-7B9F-008C-DFF8-1897AB03CDD6}"/>
              </a:ext>
            </a:extLst>
          </p:cNvPr>
          <p:cNvSpPr/>
          <p:nvPr/>
        </p:nvSpPr>
        <p:spPr>
          <a:xfrm>
            <a:off x="9621203" y="3179154"/>
            <a:ext cx="4215289" cy="4039672"/>
          </a:xfrm>
          <a:prstGeom prst="roundRect">
            <a:avLst>
              <a:gd name="adj" fmla="val 2716"/>
            </a:avLst>
          </a:prstGeom>
          <a:solidFill>
            <a:srgbClr val="FFFDE6"/>
          </a:solidFill>
          <a:ln w="22860">
            <a:solidFill>
              <a:srgbClr val="C3D4CC"/>
            </a:solidFill>
            <a:prstDash val="solid"/>
          </a:ln>
        </p:spPr>
        <p:txBody>
          <a:bodyPr/>
          <a:lstStyle/>
          <a:p>
            <a:endParaRPr lang="en-IN"/>
          </a:p>
        </p:txBody>
      </p:sp>
      <p:sp>
        <p:nvSpPr>
          <p:cNvPr id="13" name="Shape 11">
            <a:extLst>
              <a:ext uri="{FF2B5EF4-FFF2-40B4-BE49-F238E27FC236}">
                <a16:creationId xmlns:a16="http://schemas.microsoft.com/office/drawing/2014/main" xmlns="" id="{6F134B93-4CDA-FC27-F516-26355EA70D43}"/>
              </a:ext>
            </a:extLst>
          </p:cNvPr>
          <p:cNvSpPr/>
          <p:nvPr/>
        </p:nvSpPr>
        <p:spPr>
          <a:xfrm>
            <a:off x="9598343" y="3179154"/>
            <a:ext cx="91440" cy="4039672"/>
          </a:xfrm>
          <a:prstGeom prst="roundRect">
            <a:avLst>
              <a:gd name="adj" fmla="val 91163"/>
            </a:avLst>
          </a:prstGeom>
          <a:solidFill>
            <a:srgbClr val="224435"/>
          </a:solidFill>
          <a:ln/>
        </p:spPr>
        <p:txBody>
          <a:bodyPr/>
          <a:lstStyle/>
          <a:p>
            <a:endParaRPr lang="en-IN"/>
          </a:p>
        </p:txBody>
      </p:sp>
      <p:sp>
        <p:nvSpPr>
          <p:cNvPr id="14" name="Text 12">
            <a:extLst>
              <a:ext uri="{FF2B5EF4-FFF2-40B4-BE49-F238E27FC236}">
                <a16:creationId xmlns:a16="http://schemas.microsoft.com/office/drawing/2014/main" xmlns="" id="{BB14D552-9BA2-73FE-C1A0-9C8EF2865C67}"/>
              </a:ext>
            </a:extLst>
          </p:cNvPr>
          <p:cNvSpPr/>
          <p:nvPr/>
        </p:nvSpPr>
        <p:spPr>
          <a:xfrm>
            <a:off x="9911001" y="3400372"/>
            <a:ext cx="3704273" cy="620316"/>
          </a:xfrm>
          <a:prstGeom prst="rect">
            <a:avLst/>
          </a:prstGeom>
          <a:noFill/>
          <a:ln/>
        </p:spPr>
        <p:txBody>
          <a:bodyPr wrap="square" lIns="0" tIns="0" rIns="0" bIns="0" rtlCol="0" anchor="t"/>
          <a:lstStyle/>
          <a:p>
            <a:pPr>
              <a:lnSpc>
                <a:spcPts val="2400"/>
              </a:lnSpc>
            </a:pPr>
            <a:r>
              <a:rPr lang="en-US" sz="1950" b="1">
                <a:solidFill>
                  <a:srgbClr val="3B4E4E"/>
                </a:solidFill>
                <a:latin typeface="Syne Bold"/>
              </a:rPr>
              <a:t>Stress Level</a:t>
            </a:r>
            <a:endParaRPr lang="en-US"/>
          </a:p>
        </p:txBody>
      </p:sp>
      <p:sp>
        <p:nvSpPr>
          <p:cNvPr id="15" name="Text 13">
            <a:extLst>
              <a:ext uri="{FF2B5EF4-FFF2-40B4-BE49-F238E27FC236}">
                <a16:creationId xmlns:a16="http://schemas.microsoft.com/office/drawing/2014/main" xmlns="" id="{871AB583-8D45-45EB-0E12-CF2D6FB77A72}"/>
              </a:ext>
            </a:extLst>
          </p:cNvPr>
          <p:cNvSpPr/>
          <p:nvPr/>
        </p:nvSpPr>
        <p:spPr>
          <a:xfrm>
            <a:off x="9911001" y="3834950"/>
            <a:ext cx="3704273" cy="2857857"/>
          </a:xfrm>
          <a:prstGeom prst="rect">
            <a:avLst/>
          </a:prstGeom>
          <a:noFill/>
          <a:ln/>
        </p:spPr>
        <p:txBody>
          <a:bodyPr wrap="square" lIns="0" tIns="0" rIns="0" bIns="0" rtlCol="0" anchor="t"/>
          <a:lstStyle/>
          <a:p>
            <a:pPr>
              <a:lnSpc>
                <a:spcPts val="2500"/>
              </a:lnSpc>
            </a:pPr>
            <a:r>
              <a:rPr lang="en-US" sz="1550">
                <a:solidFill>
                  <a:srgbClr val="3B4E4E"/>
                </a:solidFill>
                <a:ea typeface="+mn-lt"/>
                <a:cs typeface="+mn-lt"/>
              </a:rPr>
              <a:t>“This column measures the students’ self-reported stress levels. It provides insight into their mental health and helps link lifestyle habits to performance outcomes.”</a:t>
            </a:r>
            <a:endParaRPr lang="en-US"/>
          </a:p>
        </p:txBody>
      </p:sp>
    </p:spTree>
    <p:extLst>
      <p:ext uri="{BB962C8B-B14F-4D97-AF65-F5344CB8AC3E}">
        <p14:creationId xmlns:p14="http://schemas.microsoft.com/office/powerpoint/2010/main" val="11648896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77036A3D-5D42-4FBE-AEBE-38624E3D6D33}"/>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xmlns="" id="{B4082C25-75AB-AF36-EC7B-9820F2AAE2F7}"/>
              </a:ext>
            </a:extLst>
          </p:cNvPr>
          <p:cNvPicPr>
            <a:picLocks noChangeAspect="1"/>
          </p:cNvPicPr>
          <p:nvPr/>
        </p:nvPicPr>
        <p:blipFill>
          <a:blip r:embed="rId3"/>
          <a:stretch>
            <a:fillRect/>
          </a:stretch>
        </p:blipFill>
        <p:spPr>
          <a:xfrm>
            <a:off x="9144000" y="0"/>
            <a:ext cx="5486400" cy="8229600"/>
          </a:xfrm>
          <a:prstGeom prst="rect">
            <a:avLst/>
          </a:prstGeom>
        </p:spPr>
      </p:pic>
      <p:sp>
        <p:nvSpPr>
          <p:cNvPr id="3" name="Text 0">
            <a:extLst>
              <a:ext uri="{FF2B5EF4-FFF2-40B4-BE49-F238E27FC236}">
                <a16:creationId xmlns:a16="http://schemas.microsoft.com/office/drawing/2014/main" xmlns="" id="{71B177BF-F5E7-CB7C-39D6-6FDA27CD0F2D}"/>
              </a:ext>
            </a:extLst>
          </p:cNvPr>
          <p:cNvSpPr/>
          <p:nvPr/>
        </p:nvSpPr>
        <p:spPr>
          <a:xfrm>
            <a:off x="793790" y="1582103"/>
            <a:ext cx="7556421" cy="1240155"/>
          </a:xfrm>
          <a:prstGeom prst="rect">
            <a:avLst/>
          </a:prstGeom>
          <a:noFill/>
          <a:ln/>
        </p:spPr>
        <p:txBody>
          <a:bodyPr wrap="square" lIns="0" tIns="0" rIns="0" bIns="0" rtlCol="0" anchor="t"/>
          <a:lstStyle/>
          <a:p>
            <a:pPr marL="0" indent="0" algn="l">
              <a:lnSpc>
                <a:spcPts val="4850"/>
              </a:lnSpc>
              <a:buNone/>
            </a:pPr>
            <a:r>
              <a:rPr lang="en-US" sz="3900"/>
              <a:t>Linking key</a:t>
            </a:r>
          </a:p>
        </p:txBody>
      </p:sp>
      <p:sp>
        <p:nvSpPr>
          <p:cNvPr id="4" name="Text 1">
            <a:extLst>
              <a:ext uri="{FF2B5EF4-FFF2-40B4-BE49-F238E27FC236}">
                <a16:creationId xmlns:a16="http://schemas.microsoft.com/office/drawing/2014/main" xmlns="" id="{5757A64B-DD7A-FB81-B6D2-A8D79C6F7C55}"/>
              </a:ext>
            </a:extLst>
          </p:cNvPr>
          <p:cNvSpPr/>
          <p:nvPr/>
        </p:nvSpPr>
        <p:spPr>
          <a:xfrm>
            <a:off x="942618" y="3106088"/>
            <a:ext cx="7258764" cy="952619"/>
          </a:xfrm>
          <a:prstGeom prst="rect">
            <a:avLst/>
          </a:prstGeom>
          <a:noFill/>
          <a:ln/>
        </p:spPr>
        <p:txBody>
          <a:bodyPr wrap="square" lIns="0" tIns="0" rIns="0" bIns="0" rtlCol="0" anchor="t"/>
          <a:lstStyle/>
          <a:p>
            <a:pPr marL="0" indent="0" algn="l">
              <a:lnSpc>
                <a:spcPts val="2500"/>
              </a:lnSpc>
              <a:buNone/>
            </a:pPr>
            <a:r>
              <a:rPr lang="en-US" sz="1550" dirty="0">
                <a:solidFill>
                  <a:srgbClr val="3B4E4E"/>
                </a:solidFill>
                <a:latin typeface="Overpass Light" pitchFamily="34" charset="0"/>
                <a:ea typeface="Overpass Light" pitchFamily="34" charset="-122"/>
                <a:cs typeface="Overpass Light" pitchFamily="34" charset="-120"/>
              </a:rPr>
              <a:t>"What factors most significantly influence student academic performance across Mathematics, Reading, and Writing, and how can these insights inform targeted educational interventions?"</a:t>
            </a:r>
            <a:endParaRPr lang="en-US" sz="1550" dirty="0"/>
          </a:p>
        </p:txBody>
      </p:sp>
      <p:sp>
        <p:nvSpPr>
          <p:cNvPr id="6" name="Text 3">
            <a:extLst>
              <a:ext uri="{FF2B5EF4-FFF2-40B4-BE49-F238E27FC236}">
                <a16:creationId xmlns:a16="http://schemas.microsoft.com/office/drawing/2014/main" xmlns="" id="{48B270AF-4851-F6B8-CAAB-2AE5340B4C89}"/>
              </a:ext>
            </a:extLst>
          </p:cNvPr>
          <p:cNvSpPr/>
          <p:nvPr/>
        </p:nvSpPr>
        <p:spPr>
          <a:xfrm>
            <a:off x="942617" y="4742259"/>
            <a:ext cx="7556421" cy="1905238"/>
          </a:xfrm>
          <a:prstGeom prst="rect">
            <a:avLst/>
          </a:prstGeom>
          <a:noFill/>
          <a:ln/>
        </p:spPr>
        <p:txBody>
          <a:bodyPr wrap="square" lIns="0" tIns="0" rIns="0" bIns="0" rtlCol="0" anchor="t"/>
          <a:lstStyle/>
          <a:p>
            <a:pPr>
              <a:lnSpc>
                <a:spcPts val="2500"/>
              </a:lnSpc>
            </a:pPr>
            <a:r>
              <a:rPr lang="en-US" sz="1550" dirty="0">
                <a:solidFill>
                  <a:srgbClr val="3B4E4E"/>
                </a:solidFill>
                <a:latin typeface="Overpass Light" pitchFamily="34" charset="0"/>
                <a:ea typeface="Overpass Light" pitchFamily="34" charset="-122"/>
                <a:cs typeface="Overpass Light" pitchFamily="34" charset="-120"/>
              </a:rPr>
              <a:t>The variable that ties our two datasets together is </a:t>
            </a:r>
            <a:r>
              <a:rPr lang="en-US" sz="1550" b="1" dirty="0">
                <a:solidFill>
                  <a:srgbClr val="3B4E4E"/>
                </a:solidFill>
                <a:latin typeface="Overpass Light" pitchFamily="34" charset="0"/>
                <a:ea typeface="Overpass Light" pitchFamily="34" charset="-122"/>
                <a:cs typeface="Overpass Light" pitchFamily="34" charset="-120"/>
              </a:rPr>
              <a:t>S</a:t>
            </a:r>
            <a:r>
              <a:rPr lang="en-US" sz="1550" b="1" dirty="0" smtClean="0">
                <a:solidFill>
                  <a:srgbClr val="3B4E4E"/>
                </a:solidFill>
                <a:latin typeface="Overpass Light" pitchFamily="34" charset="0"/>
                <a:ea typeface="Overpass Light" pitchFamily="34" charset="-122"/>
                <a:cs typeface="Overpass Light" pitchFamily="34" charset="-120"/>
              </a:rPr>
              <a:t>leep</a:t>
            </a:r>
            <a:r>
              <a:rPr lang="en-US" sz="1550" dirty="0">
                <a:solidFill>
                  <a:srgbClr val="3B4E4E"/>
                </a:solidFill>
                <a:latin typeface="Overpass Light" pitchFamily="34" charset="0"/>
                <a:ea typeface="Overpass Light" pitchFamily="34" charset="-122"/>
                <a:cs typeface="Overpass Light" pitchFamily="34" charset="-120"/>
              </a:rPr>
              <a:t>. </a:t>
            </a:r>
            <a:r>
              <a:rPr lang="en-US" sz="1550" dirty="0">
                <a:solidFill>
                  <a:srgbClr val="3B4E4E"/>
                </a:solidFill>
                <a:latin typeface="Overpass Light" pitchFamily="34" charset="0"/>
                <a:ea typeface="Overpass Light" pitchFamily="34" charset="-122"/>
                <a:cs typeface="Overpass Light" pitchFamily="34" charset="-120"/>
              </a:rPr>
              <a:t>It’s a powerful indicator that affects not just how well students perform, but also how they cope with stress. By linking data through sleep, we can uncover how rest—or the lack of it—shapes student outcomes.”</a:t>
            </a:r>
            <a:endParaRPr lang="en-US" sz="1550" dirty="0">
              <a:solidFill>
                <a:srgbClr val="3B4E4E"/>
              </a:solidFill>
              <a:latin typeface="Overpass Light" pitchFamily="34" charset="0"/>
              <a:ea typeface="Overpass Light" pitchFamily="34" charset="-122"/>
              <a:cs typeface="Overpass Light" pitchFamily="34" charset="-120"/>
            </a:endParaRPr>
          </a:p>
        </p:txBody>
      </p:sp>
    </p:spTree>
    <p:extLst>
      <p:ext uri="{BB962C8B-B14F-4D97-AF65-F5344CB8AC3E}">
        <p14:creationId xmlns:p14="http://schemas.microsoft.com/office/powerpoint/2010/main" val="8473058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70334" y="530423"/>
            <a:ext cx="12205216" cy="601861"/>
          </a:xfrm>
          <a:prstGeom prst="rect">
            <a:avLst/>
          </a:prstGeom>
          <a:noFill/>
          <a:ln/>
        </p:spPr>
        <p:txBody>
          <a:bodyPr wrap="none" lIns="0" tIns="0" rIns="0" bIns="0" rtlCol="0" anchor="t"/>
          <a:lstStyle/>
          <a:p>
            <a:pPr marL="0" indent="0" algn="l">
              <a:lnSpc>
                <a:spcPts val="4700"/>
              </a:lnSpc>
              <a:buNone/>
            </a:pPr>
            <a:r>
              <a:rPr lang="en-US" sz="3750" b="1">
                <a:solidFill>
                  <a:srgbClr val="233939"/>
                </a:solidFill>
                <a:latin typeface="Syne Bold" pitchFamily="34" charset="0"/>
                <a:ea typeface="Syne Bold" pitchFamily="34" charset="-122"/>
                <a:cs typeface="Syne Bold" pitchFamily="34" charset="-120"/>
              </a:rPr>
              <a:t>Practical Takeaways for Students &amp; Educators</a:t>
            </a:r>
            <a:endParaRPr lang="en-US" sz="3750"/>
          </a:p>
        </p:txBody>
      </p:sp>
      <p:sp>
        <p:nvSpPr>
          <p:cNvPr id="3" name="Text 1"/>
          <p:cNvSpPr/>
          <p:nvPr/>
        </p:nvSpPr>
        <p:spPr>
          <a:xfrm>
            <a:off x="770334" y="1517452"/>
            <a:ext cx="13089731" cy="924401"/>
          </a:xfrm>
          <a:prstGeom prst="rect">
            <a:avLst/>
          </a:prstGeom>
          <a:noFill/>
          <a:ln/>
        </p:spPr>
        <p:txBody>
          <a:bodyPr wrap="square" lIns="0" tIns="0" rIns="0" bIns="0" rtlCol="0" anchor="t"/>
          <a:lstStyle/>
          <a:p>
            <a:pPr marL="0" indent="0" algn="l">
              <a:lnSpc>
                <a:spcPts val="2400"/>
              </a:lnSpc>
              <a:buNone/>
            </a:pPr>
            <a:r>
              <a:rPr lang="en-US" sz="1500">
                <a:solidFill>
                  <a:srgbClr val="3B4E4E"/>
                </a:solidFill>
                <a:latin typeface="Overpass Light" pitchFamily="34" charset="0"/>
                <a:ea typeface="Overpass Light" pitchFamily="34" charset="-122"/>
                <a:cs typeface="Overpass Light" pitchFamily="34" charset="-120"/>
              </a:rPr>
              <a:t>The insights generated through this exploratory data analysis translate into actionable, evidence-based recommendations for students seeking academic improvement and educators striving to support their success. These recommendations are grounded in quantifiable patterns identified in student achievement data, ensuring their credibility and practical utility.</a:t>
            </a:r>
            <a:endParaRPr lang="en-US" sz="1500"/>
          </a:p>
        </p:txBody>
      </p:sp>
      <p:sp>
        <p:nvSpPr>
          <p:cNvPr id="4" name="Shape 2"/>
          <p:cNvSpPr/>
          <p:nvPr/>
        </p:nvSpPr>
        <p:spPr>
          <a:xfrm>
            <a:off x="770334" y="2658428"/>
            <a:ext cx="433268" cy="433268"/>
          </a:xfrm>
          <a:prstGeom prst="roundRect">
            <a:avLst>
              <a:gd name="adj" fmla="val 18669"/>
            </a:avLst>
          </a:prstGeom>
          <a:solidFill>
            <a:srgbClr val="DDEEE6"/>
          </a:solidFill>
          <a:ln w="7620">
            <a:solidFill>
              <a:srgbClr val="C3D4CC"/>
            </a:solidFill>
            <a:prstDash val="solid"/>
          </a:ln>
        </p:spPr>
        <p:txBody>
          <a:bodyPr/>
          <a:lstStyle/>
          <a:p>
            <a:endParaRPr lang="en-IN"/>
          </a:p>
        </p:txBody>
      </p:sp>
      <p:sp>
        <p:nvSpPr>
          <p:cNvPr id="5" name="Text 3"/>
          <p:cNvSpPr/>
          <p:nvPr/>
        </p:nvSpPr>
        <p:spPr>
          <a:xfrm>
            <a:off x="842486" y="2694503"/>
            <a:ext cx="288846" cy="360998"/>
          </a:xfrm>
          <a:prstGeom prst="rect">
            <a:avLst/>
          </a:prstGeom>
          <a:noFill/>
          <a:ln/>
        </p:spPr>
        <p:txBody>
          <a:bodyPr wrap="none" lIns="0" tIns="0" rIns="0" bIns="0" rtlCol="0" anchor="t"/>
          <a:lstStyle/>
          <a:p>
            <a:pPr marL="0" indent="0" algn="ctr">
              <a:lnSpc>
                <a:spcPts val="2250"/>
              </a:lnSpc>
              <a:buNone/>
            </a:pPr>
            <a:r>
              <a:rPr lang="en-US" sz="2250" b="1">
                <a:solidFill>
                  <a:srgbClr val="3B4E4E"/>
                </a:solidFill>
                <a:latin typeface="Syne Bold" pitchFamily="34" charset="0"/>
                <a:ea typeface="Syne Bold" pitchFamily="34" charset="-122"/>
                <a:cs typeface="Syne Bold" pitchFamily="34" charset="-120"/>
              </a:rPr>
              <a:t>1</a:t>
            </a:r>
            <a:endParaRPr lang="en-US" sz="2250"/>
          </a:p>
        </p:txBody>
      </p:sp>
      <p:sp>
        <p:nvSpPr>
          <p:cNvPr id="6" name="Text 4"/>
          <p:cNvSpPr/>
          <p:nvPr/>
        </p:nvSpPr>
        <p:spPr>
          <a:xfrm>
            <a:off x="1396127" y="2724626"/>
            <a:ext cx="5154692" cy="300871"/>
          </a:xfrm>
          <a:prstGeom prst="rect">
            <a:avLst/>
          </a:prstGeom>
          <a:noFill/>
          <a:ln/>
        </p:spPr>
        <p:txBody>
          <a:bodyPr wrap="none" lIns="0" tIns="0" rIns="0" bIns="0" rtlCol="0" anchor="t"/>
          <a:lstStyle/>
          <a:p>
            <a:pPr marL="0" indent="0" algn="l">
              <a:lnSpc>
                <a:spcPts val="2350"/>
              </a:lnSpc>
              <a:buNone/>
            </a:pPr>
            <a:r>
              <a:rPr lang="en-US" sz="1850" b="1">
                <a:solidFill>
                  <a:srgbClr val="3B4E4E"/>
                </a:solidFill>
                <a:latin typeface="Syne Bold" pitchFamily="34" charset="0"/>
                <a:ea typeface="Syne Bold" pitchFamily="34" charset="-122"/>
                <a:cs typeface="Syne Bold" pitchFamily="34" charset="-120"/>
              </a:rPr>
              <a:t>Prioritise Test Preparation Engagement</a:t>
            </a:r>
            <a:endParaRPr lang="en-US" sz="1850"/>
          </a:p>
        </p:txBody>
      </p:sp>
      <p:sp>
        <p:nvSpPr>
          <p:cNvPr id="7" name="Text 5"/>
          <p:cNvSpPr/>
          <p:nvPr/>
        </p:nvSpPr>
        <p:spPr>
          <a:xfrm>
            <a:off x="1396127" y="3140988"/>
            <a:ext cx="5798701" cy="1848803"/>
          </a:xfrm>
          <a:prstGeom prst="rect">
            <a:avLst/>
          </a:prstGeom>
          <a:noFill/>
          <a:ln/>
        </p:spPr>
        <p:txBody>
          <a:bodyPr wrap="square" lIns="0" tIns="0" rIns="0" bIns="0" rtlCol="0" anchor="t"/>
          <a:lstStyle/>
          <a:p>
            <a:pPr marL="0" indent="0" algn="l">
              <a:lnSpc>
                <a:spcPts val="2400"/>
              </a:lnSpc>
              <a:buNone/>
            </a:pPr>
            <a:r>
              <a:rPr lang="en-US" sz="1500">
                <a:solidFill>
                  <a:srgbClr val="3B4E4E"/>
                </a:solidFill>
                <a:latin typeface="Overpass Light" pitchFamily="34" charset="0"/>
                <a:ea typeface="Overpass Light" pitchFamily="34" charset="-122"/>
                <a:cs typeface="Overpass Light" pitchFamily="34" charset="-120"/>
              </a:rPr>
              <a:t>The evidence overwhelmingly demonstrates that structured test preparation produces substantial measurable improvements. Students should prioritise and commit fully to preparation courses, whilst educational institutions should expand access and remove barriers to participation, recognising this as a high-impact intervention with proven effectiveness.</a:t>
            </a:r>
            <a:endParaRPr lang="en-US" sz="1500"/>
          </a:p>
        </p:txBody>
      </p:sp>
      <p:sp>
        <p:nvSpPr>
          <p:cNvPr id="8" name="Shape 6"/>
          <p:cNvSpPr/>
          <p:nvPr/>
        </p:nvSpPr>
        <p:spPr>
          <a:xfrm>
            <a:off x="7435453" y="2658428"/>
            <a:ext cx="433268" cy="433268"/>
          </a:xfrm>
          <a:prstGeom prst="roundRect">
            <a:avLst>
              <a:gd name="adj" fmla="val 18669"/>
            </a:avLst>
          </a:prstGeom>
          <a:solidFill>
            <a:srgbClr val="DDEEE6"/>
          </a:solidFill>
          <a:ln w="7620">
            <a:solidFill>
              <a:srgbClr val="C3D4CC"/>
            </a:solidFill>
            <a:prstDash val="solid"/>
          </a:ln>
        </p:spPr>
        <p:txBody>
          <a:bodyPr/>
          <a:lstStyle/>
          <a:p>
            <a:endParaRPr lang="en-IN"/>
          </a:p>
        </p:txBody>
      </p:sp>
      <p:sp>
        <p:nvSpPr>
          <p:cNvPr id="9" name="Text 7"/>
          <p:cNvSpPr/>
          <p:nvPr/>
        </p:nvSpPr>
        <p:spPr>
          <a:xfrm>
            <a:off x="7507605" y="2694503"/>
            <a:ext cx="288846" cy="360998"/>
          </a:xfrm>
          <a:prstGeom prst="rect">
            <a:avLst/>
          </a:prstGeom>
          <a:noFill/>
          <a:ln/>
        </p:spPr>
        <p:txBody>
          <a:bodyPr wrap="none" lIns="0" tIns="0" rIns="0" bIns="0" rtlCol="0" anchor="t"/>
          <a:lstStyle/>
          <a:p>
            <a:pPr marL="0" indent="0" algn="ctr">
              <a:lnSpc>
                <a:spcPts val="2250"/>
              </a:lnSpc>
              <a:buNone/>
            </a:pPr>
            <a:r>
              <a:rPr lang="en-US" sz="2250" b="1">
                <a:solidFill>
                  <a:srgbClr val="3B4E4E"/>
                </a:solidFill>
                <a:latin typeface="Syne Bold" pitchFamily="34" charset="0"/>
                <a:ea typeface="Syne Bold" pitchFamily="34" charset="-122"/>
                <a:cs typeface="Syne Bold" pitchFamily="34" charset="-120"/>
              </a:rPr>
              <a:t>2</a:t>
            </a:r>
            <a:endParaRPr lang="en-US" sz="2250"/>
          </a:p>
        </p:txBody>
      </p:sp>
      <p:sp>
        <p:nvSpPr>
          <p:cNvPr id="10" name="Text 8"/>
          <p:cNvSpPr/>
          <p:nvPr/>
        </p:nvSpPr>
        <p:spPr>
          <a:xfrm>
            <a:off x="8061246" y="2724626"/>
            <a:ext cx="5798820" cy="601742"/>
          </a:xfrm>
          <a:prstGeom prst="rect">
            <a:avLst/>
          </a:prstGeom>
          <a:noFill/>
          <a:ln/>
        </p:spPr>
        <p:txBody>
          <a:bodyPr wrap="square" lIns="0" tIns="0" rIns="0" bIns="0" rtlCol="0" anchor="t"/>
          <a:lstStyle/>
          <a:p>
            <a:pPr marL="0" indent="0" algn="l">
              <a:lnSpc>
                <a:spcPts val="2350"/>
              </a:lnSpc>
              <a:buNone/>
            </a:pPr>
            <a:r>
              <a:rPr lang="en-US" sz="1850" b="1">
                <a:solidFill>
                  <a:srgbClr val="3B4E4E"/>
                </a:solidFill>
                <a:latin typeface="Syne Bold" pitchFamily="34" charset="0"/>
                <a:ea typeface="Syne Bold" pitchFamily="34" charset="-122"/>
                <a:cs typeface="Syne Bold" pitchFamily="34" charset="-120"/>
              </a:rPr>
              <a:t>Provide Enhanced Support for Disadvantaged Learners</a:t>
            </a:r>
            <a:endParaRPr lang="en-US" sz="1850"/>
          </a:p>
        </p:txBody>
      </p:sp>
      <p:sp>
        <p:nvSpPr>
          <p:cNvPr id="11" name="Text 9"/>
          <p:cNvSpPr/>
          <p:nvPr/>
        </p:nvSpPr>
        <p:spPr>
          <a:xfrm>
            <a:off x="8061246" y="3441859"/>
            <a:ext cx="5798820" cy="1848803"/>
          </a:xfrm>
          <a:prstGeom prst="rect">
            <a:avLst/>
          </a:prstGeom>
          <a:noFill/>
          <a:ln/>
        </p:spPr>
        <p:txBody>
          <a:bodyPr wrap="square" lIns="0" tIns="0" rIns="0" bIns="0" rtlCol="0" anchor="t"/>
          <a:lstStyle/>
          <a:p>
            <a:pPr marL="0" indent="0" algn="l">
              <a:lnSpc>
                <a:spcPts val="2400"/>
              </a:lnSpc>
              <a:buNone/>
            </a:pPr>
            <a:r>
              <a:rPr lang="en-US" sz="1500">
                <a:solidFill>
                  <a:srgbClr val="3B4E4E"/>
                </a:solidFill>
                <a:latin typeface="Overpass Light" pitchFamily="34" charset="0"/>
                <a:ea typeface="Overpass Light" pitchFamily="34" charset="-122"/>
                <a:cs typeface="Overpass Light" pitchFamily="34" charset="-120"/>
              </a:rPr>
              <a:t>Students from lower parental education backgrounds require deliberately enhanced academic support, tutoring, and mentorship. Educators should implement targeted programmes ensuring these students receive equivalent resources and opportunities as their more advantaged peers, actively working to level the educational playing field.</a:t>
            </a:r>
            <a:endParaRPr lang="en-US" sz="1500"/>
          </a:p>
        </p:txBody>
      </p:sp>
      <p:sp>
        <p:nvSpPr>
          <p:cNvPr id="12" name="Shape 10"/>
          <p:cNvSpPr/>
          <p:nvPr/>
        </p:nvSpPr>
        <p:spPr>
          <a:xfrm>
            <a:off x="770334" y="5675828"/>
            <a:ext cx="433268" cy="433268"/>
          </a:xfrm>
          <a:prstGeom prst="roundRect">
            <a:avLst>
              <a:gd name="adj" fmla="val 18669"/>
            </a:avLst>
          </a:prstGeom>
          <a:solidFill>
            <a:srgbClr val="DDEEE6"/>
          </a:solidFill>
          <a:ln w="7620">
            <a:solidFill>
              <a:srgbClr val="C3D4CC"/>
            </a:solidFill>
            <a:prstDash val="solid"/>
          </a:ln>
        </p:spPr>
        <p:txBody>
          <a:bodyPr/>
          <a:lstStyle/>
          <a:p>
            <a:endParaRPr lang="en-IN"/>
          </a:p>
        </p:txBody>
      </p:sp>
      <p:sp>
        <p:nvSpPr>
          <p:cNvPr id="13" name="Text 11"/>
          <p:cNvSpPr/>
          <p:nvPr/>
        </p:nvSpPr>
        <p:spPr>
          <a:xfrm>
            <a:off x="842486" y="5711904"/>
            <a:ext cx="288846" cy="360998"/>
          </a:xfrm>
          <a:prstGeom prst="rect">
            <a:avLst/>
          </a:prstGeom>
          <a:noFill/>
          <a:ln/>
        </p:spPr>
        <p:txBody>
          <a:bodyPr wrap="none" lIns="0" tIns="0" rIns="0" bIns="0" rtlCol="0" anchor="t"/>
          <a:lstStyle/>
          <a:p>
            <a:pPr marL="0" indent="0" algn="ctr">
              <a:lnSpc>
                <a:spcPts val="2250"/>
              </a:lnSpc>
              <a:buNone/>
            </a:pPr>
            <a:r>
              <a:rPr lang="en-US" sz="2250" b="1">
                <a:solidFill>
                  <a:srgbClr val="3B4E4E"/>
                </a:solidFill>
                <a:latin typeface="Syne Bold" pitchFamily="34" charset="0"/>
                <a:ea typeface="Syne Bold" pitchFamily="34" charset="-122"/>
                <a:cs typeface="Syne Bold" pitchFamily="34" charset="-120"/>
              </a:rPr>
              <a:t>3</a:t>
            </a:r>
            <a:endParaRPr lang="en-US" sz="2250"/>
          </a:p>
        </p:txBody>
      </p:sp>
      <p:sp>
        <p:nvSpPr>
          <p:cNvPr id="14" name="Text 12"/>
          <p:cNvSpPr/>
          <p:nvPr/>
        </p:nvSpPr>
        <p:spPr>
          <a:xfrm>
            <a:off x="1396127" y="5742027"/>
            <a:ext cx="4793337" cy="300871"/>
          </a:xfrm>
          <a:prstGeom prst="rect">
            <a:avLst/>
          </a:prstGeom>
          <a:noFill/>
          <a:ln/>
        </p:spPr>
        <p:txBody>
          <a:bodyPr wrap="none" lIns="0" tIns="0" rIns="0" bIns="0" rtlCol="0" anchor="t"/>
          <a:lstStyle/>
          <a:p>
            <a:pPr marL="0" indent="0" algn="l">
              <a:lnSpc>
                <a:spcPts val="2350"/>
              </a:lnSpc>
              <a:buNone/>
            </a:pPr>
            <a:r>
              <a:rPr lang="en-US" sz="1850" b="1" dirty="0">
                <a:solidFill>
                  <a:srgbClr val="3B4E4E"/>
                </a:solidFill>
                <a:latin typeface="Syne Bold" pitchFamily="34" charset="0"/>
                <a:ea typeface="Syne Bold" pitchFamily="34" charset="-122"/>
                <a:cs typeface="Syne Bold" pitchFamily="34" charset="-120"/>
              </a:rPr>
              <a:t>Employ Data-Driven </a:t>
            </a:r>
            <a:r>
              <a:rPr lang="en-US" sz="1850" b="1" dirty="0" err="1">
                <a:solidFill>
                  <a:srgbClr val="3B4E4E"/>
                </a:solidFill>
                <a:latin typeface="Syne Bold" pitchFamily="34" charset="0"/>
                <a:ea typeface="Syne Bold" pitchFamily="34" charset="-122"/>
                <a:cs typeface="Syne Bold" pitchFamily="34" charset="-120"/>
              </a:rPr>
              <a:t>Personalisation</a:t>
            </a:r>
            <a:endParaRPr lang="en-US" sz="1850" dirty="0"/>
          </a:p>
        </p:txBody>
      </p:sp>
      <p:sp>
        <p:nvSpPr>
          <p:cNvPr id="15" name="Text 13"/>
          <p:cNvSpPr/>
          <p:nvPr/>
        </p:nvSpPr>
        <p:spPr>
          <a:xfrm>
            <a:off x="1396127" y="6158389"/>
            <a:ext cx="5798701" cy="1540669"/>
          </a:xfrm>
          <a:prstGeom prst="rect">
            <a:avLst/>
          </a:prstGeom>
          <a:noFill/>
          <a:ln/>
        </p:spPr>
        <p:txBody>
          <a:bodyPr wrap="square" lIns="0" tIns="0" rIns="0" bIns="0" rtlCol="0" anchor="t"/>
          <a:lstStyle/>
          <a:p>
            <a:pPr marL="0" indent="0" algn="l">
              <a:lnSpc>
                <a:spcPts val="2400"/>
              </a:lnSpc>
              <a:buNone/>
            </a:pPr>
            <a:r>
              <a:rPr lang="en-US" sz="1500">
                <a:solidFill>
                  <a:srgbClr val="3B4E4E"/>
                </a:solidFill>
                <a:latin typeface="Overpass Light" pitchFamily="34" charset="0"/>
                <a:ea typeface="Overpass Light" pitchFamily="34" charset="-122"/>
                <a:cs typeface="Overpass Light" pitchFamily="34" charset="-120"/>
              </a:rPr>
              <a:t>Use performance data to identify at-risk students early and personalise learning interventions accordingly. Rather than one-size-fits-all approaches, tailor support to individual student needs, learning profiles, and specific performance patterns to maximise intervention effectiveness and resource impact.</a:t>
            </a:r>
            <a:endParaRPr lang="en-US" sz="1500"/>
          </a:p>
        </p:txBody>
      </p:sp>
      <p:sp>
        <p:nvSpPr>
          <p:cNvPr id="16" name="Shape 14"/>
          <p:cNvSpPr/>
          <p:nvPr/>
        </p:nvSpPr>
        <p:spPr>
          <a:xfrm>
            <a:off x="7435453" y="5675828"/>
            <a:ext cx="433268" cy="433268"/>
          </a:xfrm>
          <a:prstGeom prst="roundRect">
            <a:avLst>
              <a:gd name="adj" fmla="val 18669"/>
            </a:avLst>
          </a:prstGeom>
          <a:solidFill>
            <a:srgbClr val="DDEEE6"/>
          </a:solidFill>
          <a:ln w="7620">
            <a:solidFill>
              <a:srgbClr val="C3D4CC"/>
            </a:solidFill>
            <a:prstDash val="solid"/>
          </a:ln>
        </p:spPr>
        <p:txBody>
          <a:bodyPr/>
          <a:lstStyle/>
          <a:p>
            <a:endParaRPr lang="en-IN"/>
          </a:p>
        </p:txBody>
      </p:sp>
      <p:sp>
        <p:nvSpPr>
          <p:cNvPr id="17" name="Text 15"/>
          <p:cNvSpPr/>
          <p:nvPr/>
        </p:nvSpPr>
        <p:spPr>
          <a:xfrm>
            <a:off x="7507605" y="5711904"/>
            <a:ext cx="288846" cy="360998"/>
          </a:xfrm>
          <a:prstGeom prst="rect">
            <a:avLst/>
          </a:prstGeom>
          <a:noFill/>
          <a:ln/>
        </p:spPr>
        <p:txBody>
          <a:bodyPr wrap="none" lIns="0" tIns="0" rIns="0" bIns="0" rtlCol="0" anchor="t"/>
          <a:lstStyle/>
          <a:p>
            <a:pPr marL="0" indent="0" algn="ctr">
              <a:lnSpc>
                <a:spcPts val="2250"/>
              </a:lnSpc>
              <a:buNone/>
            </a:pPr>
            <a:r>
              <a:rPr lang="en-US" sz="2250" b="1">
                <a:solidFill>
                  <a:srgbClr val="3B4E4E"/>
                </a:solidFill>
                <a:latin typeface="Syne Bold" pitchFamily="34" charset="0"/>
                <a:ea typeface="Syne Bold" pitchFamily="34" charset="-122"/>
                <a:cs typeface="Syne Bold" pitchFamily="34" charset="-120"/>
              </a:rPr>
              <a:t>4</a:t>
            </a:r>
            <a:endParaRPr lang="en-US" sz="2250"/>
          </a:p>
        </p:txBody>
      </p:sp>
      <p:sp>
        <p:nvSpPr>
          <p:cNvPr id="18" name="Text 16"/>
          <p:cNvSpPr/>
          <p:nvPr/>
        </p:nvSpPr>
        <p:spPr>
          <a:xfrm>
            <a:off x="8061246" y="5742027"/>
            <a:ext cx="5156835" cy="300871"/>
          </a:xfrm>
          <a:prstGeom prst="rect">
            <a:avLst/>
          </a:prstGeom>
          <a:noFill/>
          <a:ln/>
        </p:spPr>
        <p:txBody>
          <a:bodyPr wrap="none" lIns="0" tIns="0" rIns="0" bIns="0" rtlCol="0" anchor="t"/>
          <a:lstStyle/>
          <a:p>
            <a:pPr marL="0" indent="0" algn="l">
              <a:lnSpc>
                <a:spcPts val="2350"/>
              </a:lnSpc>
              <a:buNone/>
            </a:pPr>
            <a:r>
              <a:rPr lang="en-US" sz="1850" b="1">
                <a:solidFill>
                  <a:srgbClr val="3B4E4E"/>
                </a:solidFill>
                <a:latin typeface="Syne Bold" pitchFamily="34" charset="0"/>
                <a:ea typeface="Syne Bold" pitchFamily="34" charset="-122"/>
                <a:cs typeface="Syne Bold" pitchFamily="34" charset="-120"/>
              </a:rPr>
              <a:t>Foster Holistic Academic Development</a:t>
            </a:r>
            <a:endParaRPr lang="en-US" sz="1850"/>
          </a:p>
        </p:txBody>
      </p:sp>
      <p:sp>
        <p:nvSpPr>
          <p:cNvPr id="19" name="Text 17"/>
          <p:cNvSpPr/>
          <p:nvPr/>
        </p:nvSpPr>
        <p:spPr>
          <a:xfrm>
            <a:off x="8061246" y="6158389"/>
            <a:ext cx="5798820" cy="1540669"/>
          </a:xfrm>
          <a:prstGeom prst="rect">
            <a:avLst/>
          </a:prstGeom>
          <a:noFill/>
          <a:ln/>
        </p:spPr>
        <p:txBody>
          <a:bodyPr wrap="square" lIns="0" tIns="0" rIns="0" bIns="0" rtlCol="0" anchor="t"/>
          <a:lstStyle/>
          <a:p>
            <a:pPr marL="0" indent="0" algn="l">
              <a:lnSpc>
                <a:spcPts val="2400"/>
              </a:lnSpc>
              <a:buNone/>
            </a:pPr>
            <a:r>
              <a:rPr lang="en-US" sz="1500">
                <a:solidFill>
                  <a:srgbClr val="3B4E4E"/>
                </a:solidFill>
                <a:latin typeface="Overpass Light" pitchFamily="34" charset="0"/>
                <a:ea typeface="Overpass Light" pitchFamily="34" charset="-122"/>
                <a:cs typeface="Overpass Light" pitchFamily="34" charset="-120"/>
              </a:rPr>
              <a:t>Recognise that performance across subjects is interconnected. Support students' overall academic capability, motivation, and study habits rather than treating subjects in isolation, creating comprehensive learning environments that develop broad competencies applicable across domains.</a:t>
            </a:r>
            <a:endParaRPr lang="en-US" sz="15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Text 0"/>
          <p:cNvSpPr/>
          <p:nvPr/>
        </p:nvSpPr>
        <p:spPr>
          <a:xfrm>
            <a:off x="421719" y="370523"/>
            <a:ext cx="5885259" cy="329446"/>
          </a:xfrm>
          <a:prstGeom prst="rect">
            <a:avLst/>
          </a:prstGeom>
          <a:noFill/>
          <a:ln/>
        </p:spPr>
        <p:txBody>
          <a:bodyPr wrap="none" lIns="0" tIns="0" rIns="0" bIns="0" rtlCol="0" anchor="t"/>
          <a:lstStyle/>
          <a:p>
            <a:pPr marL="0" indent="0" algn="l">
              <a:lnSpc>
                <a:spcPts val="2550"/>
              </a:lnSpc>
              <a:buNone/>
            </a:pPr>
            <a:r>
              <a:rPr lang="en-US" sz="2050" b="1">
                <a:solidFill>
                  <a:srgbClr val="233939"/>
                </a:solidFill>
                <a:latin typeface="Syne Bold" pitchFamily="34" charset="0"/>
                <a:ea typeface="Syne Bold" pitchFamily="34" charset="-122"/>
                <a:cs typeface="Syne Bold" pitchFamily="34" charset="-120"/>
              </a:rPr>
              <a:t>Future Research Directions &amp; Limitations</a:t>
            </a:r>
            <a:endParaRPr lang="en-US" sz="2050"/>
          </a:p>
        </p:txBody>
      </p:sp>
      <p:sp>
        <p:nvSpPr>
          <p:cNvPr id="3" name="Text 1"/>
          <p:cNvSpPr/>
          <p:nvPr/>
        </p:nvSpPr>
        <p:spPr>
          <a:xfrm>
            <a:off x="421719" y="910828"/>
            <a:ext cx="13786961" cy="337423"/>
          </a:xfrm>
          <a:prstGeom prst="rect">
            <a:avLst/>
          </a:prstGeom>
          <a:noFill/>
          <a:ln/>
        </p:spPr>
        <p:txBody>
          <a:bodyPr wrap="square" lIns="0" tIns="0" rIns="0" bIns="0" rtlCol="0" anchor="t"/>
          <a:lstStyle/>
          <a:p>
            <a:pPr marL="0" indent="0" algn="l">
              <a:lnSpc>
                <a:spcPts val="1300"/>
              </a:lnSpc>
              <a:buNone/>
            </a:pPr>
            <a:r>
              <a:rPr lang="en-US" sz="800">
                <a:solidFill>
                  <a:srgbClr val="3B4E4E"/>
                </a:solidFill>
                <a:latin typeface="Overpass Light" pitchFamily="34" charset="0"/>
                <a:ea typeface="Overpass Light" pitchFamily="34" charset="-122"/>
                <a:cs typeface="Overpass Light" pitchFamily="34" charset="-120"/>
              </a:rPr>
              <a:t>While our exploratory data analysis provided significant insights into student performance drivers, it also illuminates crucial avenues for future research and acknowledges inherent limitations. To build a more comprehensive understanding and foster truly impactful interventions, several key directions warrant deeper investigation.</a:t>
            </a:r>
            <a:endParaRPr lang="en-US" sz="800"/>
          </a:p>
        </p:txBody>
      </p:sp>
      <p:sp>
        <p:nvSpPr>
          <p:cNvPr id="4" name="Shape 2"/>
          <p:cNvSpPr/>
          <p:nvPr/>
        </p:nvSpPr>
        <p:spPr>
          <a:xfrm>
            <a:off x="421719" y="1366838"/>
            <a:ext cx="4525328" cy="1312664"/>
          </a:xfrm>
          <a:prstGeom prst="roundRect">
            <a:avLst>
              <a:gd name="adj" fmla="val 5573"/>
            </a:avLst>
          </a:prstGeom>
          <a:solidFill>
            <a:srgbClr val="FFFDE6"/>
          </a:solidFill>
          <a:ln w="15240">
            <a:solidFill>
              <a:srgbClr val="C3D4CC"/>
            </a:solidFill>
            <a:prstDash val="solid"/>
          </a:ln>
        </p:spPr>
        <p:txBody>
          <a:bodyPr/>
          <a:lstStyle/>
          <a:p>
            <a:endParaRPr lang="en-IN"/>
          </a:p>
        </p:txBody>
      </p:sp>
      <p:sp>
        <p:nvSpPr>
          <p:cNvPr id="5" name="Shape 3"/>
          <p:cNvSpPr/>
          <p:nvPr/>
        </p:nvSpPr>
        <p:spPr>
          <a:xfrm>
            <a:off x="406479" y="1366838"/>
            <a:ext cx="60960" cy="1312664"/>
          </a:xfrm>
          <a:prstGeom prst="roundRect">
            <a:avLst>
              <a:gd name="adj" fmla="val 72644"/>
            </a:avLst>
          </a:prstGeom>
          <a:solidFill>
            <a:srgbClr val="224435"/>
          </a:solidFill>
          <a:ln/>
        </p:spPr>
        <p:txBody>
          <a:bodyPr/>
          <a:lstStyle/>
          <a:p>
            <a:endParaRPr lang="en-IN"/>
          </a:p>
        </p:txBody>
      </p:sp>
      <p:sp>
        <p:nvSpPr>
          <p:cNvPr id="6" name="Text 4"/>
          <p:cNvSpPr/>
          <p:nvPr/>
        </p:nvSpPr>
        <p:spPr>
          <a:xfrm>
            <a:off x="588050" y="1487448"/>
            <a:ext cx="1804749" cy="164663"/>
          </a:xfrm>
          <a:prstGeom prst="rect">
            <a:avLst/>
          </a:prstGeom>
          <a:noFill/>
          <a:ln/>
        </p:spPr>
        <p:txBody>
          <a:bodyPr wrap="none" lIns="0" tIns="0" rIns="0" bIns="0" rtlCol="0" anchor="t"/>
          <a:lstStyle/>
          <a:p>
            <a:pPr marL="0" indent="0" algn="l">
              <a:lnSpc>
                <a:spcPts val="1250"/>
              </a:lnSpc>
              <a:buNone/>
            </a:pPr>
            <a:r>
              <a:rPr lang="en-US" sz="1000" b="1">
                <a:solidFill>
                  <a:srgbClr val="3B4E4E"/>
                </a:solidFill>
                <a:latin typeface="Syne Bold" pitchFamily="34" charset="0"/>
                <a:ea typeface="Syne Bold" pitchFamily="34" charset="-122"/>
                <a:cs typeface="Syne Bold" pitchFamily="34" charset="-120"/>
              </a:rPr>
              <a:t>Expand Data Granularity</a:t>
            </a:r>
            <a:endParaRPr lang="en-US" sz="1000"/>
          </a:p>
        </p:txBody>
      </p:sp>
      <p:sp>
        <p:nvSpPr>
          <p:cNvPr id="7" name="Text 5"/>
          <p:cNvSpPr/>
          <p:nvPr/>
        </p:nvSpPr>
        <p:spPr>
          <a:xfrm>
            <a:off x="588050" y="1715333"/>
            <a:ext cx="4238387" cy="843558"/>
          </a:xfrm>
          <a:prstGeom prst="rect">
            <a:avLst/>
          </a:prstGeom>
          <a:noFill/>
          <a:ln/>
        </p:spPr>
        <p:txBody>
          <a:bodyPr wrap="square" lIns="0" tIns="0" rIns="0" bIns="0" rtlCol="0" anchor="t"/>
          <a:lstStyle/>
          <a:p>
            <a:pPr marL="0" indent="0" algn="l">
              <a:lnSpc>
                <a:spcPts val="1300"/>
              </a:lnSpc>
              <a:buNone/>
            </a:pPr>
            <a:r>
              <a:rPr lang="en-US" sz="800">
                <a:solidFill>
                  <a:srgbClr val="3B4E4E"/>
                </a:solidFill>
                <a:latin typeface="Overpass Light" pitchFamily="34" charset="0"/>
                <a:ea typeface="Overpass Light" pitchFamily="34" charset="-122"/>
                <a:cs typeface="Overpass Light" pitchFamily="34" charset="-120"/>
              </a:rPr>
              <a:t>Future studies should integrate qualitative data, such as student and educator interviews, alongside quantitative metrics. Longitudinal tracking of students through various interventions would provide invaluable insights into long-term impact and sustained achievement. Exploring diverse demographic data beyond parental education could further enrich the analysis.</a:t>
            </a:r>
            <a:endParaRPr lang="en-US" sz="800"/>
          </a:p>
        </p:txBody>
      </p:sp>
      <p:sp>
        <p:nvSpPr>
          <p:cNvPr id="8" name="Shape 6"/>
          <p:cNvSpPr/>
          <p:nvPr/>
        </p:nvSpPr>
        <p:spPr>
          <a:xfrm>
            <a:off x="5052417" y="1366838"/>
            <a:ext cx="4525447" cy="1312664"/>
          </a:xfrm>
          <a:prstGeom prst="roundRect">
            <a:avLst>
              <a:gd name="adj" fmla="val 5573"/>
            </a:avLst>
          </a:prstGeom>
          <a:solidFill>
            <a:srgbClr val="FFFDE6"/>
          </a:solidFill>
          <a:ln w="15240">
            <a:solidFill>
              <a:srgbClr val="C3D4CC"/>
            </a:solidFill>
            <a:prstDash val="solid"/>
          </a:ln>
        </p:spPr>
        <p:txBody>
          <a:bodyPr/>
          <a:lstStyle/>
          <a:p>
            <a:endParaRPr lang="en-IN"/>
          </a:p>
        </p:txBody>
      </p:sp>
      <p:sp>
        <p:nvSpPr>
          <p:cNvPr id="9" name="Shape 7"/>
          <p:cNvSpPr/>
          <p:nvPr/>
        </p:nvSpPr>
        <p:spPr>
          <a:xfrm>
            <a:off x="5037177" y="1366838"/>
            <a:ext cx="60960" cy="1312664"/>
          </a:xfrm>
          <a:prstGeom prst="roundRect">
            <a:avLst>
              <a:gd name="adj" fmla="val 72644"/>
            </a:avLst>
          </a:prstGeom>
          <a:solidFill>
            <a:srgbClr val="224435"/>
          </a:solidFill>
          <a:ln/>
        </p:spPr>
        <p:txBody>
          <a:bodyPr/>
          <a:lstStyle/>
          <a:p>
            <a:endParaRPr lang="en-IN"/>
          </a:p>
        </p:txBody>
      </p:sp>
      <p:sp>
        <p:nvSpPr>
          <p:cNvPr id="10" name="Text 8"/>
          <p:cNvSpPr/>
          <p:nvPr/>
        </p:nvSpPr>
        <p:spPr>
          <a:xfrm>
            <a:off x="5218748" y="1487448"/>
            <a:ext cx="2342317" cy="164663"/>
          </a:xfrm>
          <a:prstGeom prst="rect">
            <a:avLst/>
          </a:prstGeom>
          <a:noFill/>
          <a:ln/>
        </p:spPr>
        <p:txBody>
          <a:bodyPr wrap="none" lIns="0" tIns="0" rIns="0" bIns="0" rtlCol="0" anchor="t"/>
          <a:lstStyle/>
          <a:p>
            <a:pPr marL="0" indent="0" algn="l">
              <a:lnSpc>
                <a:spcPts val="1250"/>
              </a:lnSpc>
              <a:buNone/>
            </a:pPr>
            <a:r>
              <a:rPr lang="en-US" sz="1000" b="1">
                <a:solidFill>
                  <a:srgbClr val="3B4E4E"/>
                </a:solidFill>
                <a:latin typeface="Syne Bold" pitchFamily="34" charset="0"/>
                <a:ea typeface="Syne Bold" pitchFamily="34" charset="-122"/>
                <a:cs typeface="Syne Bold" pitchFamily="34" charset="-120"/>
              </a:rPr>
              <a:t>Investigate Intervention Efficacy</a:t>
            </a:r>
            <a:endParaRPr lang="en-US" sz="1000"/>
          </a:p>
        </p:txBody>
      </p:sp>
      <p:sp>
        <p:nvSpPr>
          <p:cNvPr id="11" name="Text 9"/>
          <p:cNvSpPr/>
          <p:nvPr/>
        </p:nvSpPr>
        <p:spPr>
          <a:xfrm>
            <a:off x="5218748" y="1715333"/>
            <a:ext cx="4238506" cy="674846"/>
          </a:xfrm>
          <a:prstGeom prst="rect">
            <a:avLst/>
          </a:prstGeom>
          <a:noFill/>
          <a:ln/>
        </p:spPr>
        <p:txBody>
          <a:bodyPr wrap="square" lIns="0" tIns="0" rIns="0" bIns="0" rtlCol="0" anchor="t"/>
          <a:lstStyle/>
          <a:p>
            <a:pPr marL="0" indent="0" algn="l">
              <a:lnSpc>
                <a:spcPts val="1300"/>
              </a:lnSpc>
              <a:buNone/>
            </a:pPr>
            <a:r>
              <a:rPr lang="en-US" sz="800">
                <a:solidFill>
                  <a:srgbClr val="3B4E4E"/>
                </a:solidFill>
                <a:latin typeface="Overpass Light" pitchFamily="34" charset="0"/>
                <a:ea typeface="Overpass Light" pitchFamily="34" charset="-122"/>
                <a:cs typeface="Overpass Light" pitchFamily="34" charset="-120"/>
              </a:rPr>
              <a:t>A deeper dive into the specific mechanisms and content of successful test preparation programs is needed. Research should also focus on psychological factors like student motivation, self-efficacy, and growth mindset, and how these interact with academic support to influence outcomes.</a:t>
            </a:r>
            <a:endParaRPr lang="en-US" sz="800"/>
          </a:p>
        </p:txBody>
      </p:sp>
      <p:sp>
        <p:nvSpPr>
          <p:cNvPr id="12" name="Shape 10"/>
          <p:cNvSpPr/>
          <p:nvPr/>
        </p:nvSpPr>
        <p:spPr>
          <a:xfrm>
            <a:off x="9683234" y="1366838"/>
            <a:ext cx="4525447" cy="1312664"/>
          </a:xfrm>
          <a:prstGeom prst="roundRect">
            <a:avLst>
              <a:gd name="adj" fmla="val 5573"/>
            </a:avLst>
          </a:prstGeom>
          <a:solidFill>
            <a:srgbClr val="FFFDE6"/>
          </a:solidFill>
          <a:ln w="15240">
            <a:solidFill>
              <a:srgbClr val="C3D4CC"/>
            </a:solidFill>
            <a:prstDash val="solid"/>
          </a:ln>
        </p:spPr>
        <p:txBody>
          <a:bodyPr/>
          <a:lstStyle/>
          <a:p>
            <a:endParaRPr lang="en-IN"/>
          </a:p>
        </p:txBody>
      </p:sp>
      <p:sp>
        <p:nvSpPr>
          <p:cNvPr id="13" name="Shape 11"/>
          <p:cNvSpPr/>
          <p:nvPr/>
        </p:nvSpPr>
        <p:spPr>
          <a:xfrm>
            <a:off x="9667994" y="1366838"/>
            <a:ext cx="60960" cy="1312664"/>
          </a:xfrm>
          <a:prstGeom prst="roundRect">
            <a:avLst>
              <a:gd name="adj" fmla="val 72644"/>
            </a:avLst>
          </a:prstGeom>
          <a:solidFill>
            <a:srgbClr val="224435"/>
          </a:solidFill>
          <a:ln/>
        </p:spPr>
        <p:txBody>
          <a:bodyPr/>
          <a:lstStyle/>
          <a:p>
            <a:endParaRPr lang="en-IN"/>
          </a:p>
        </p:txBody>
      </p:sp>
      <p:sp>
        <p:nvSpPr>
          <p:cNvPr id="14" name="Text 12"/>
          <p:cNvSpPr/>
          <p:nvPr/>
        </p:nvSpPr>
        <p:spPr>
          <a:xfrm>
            <a:off x="9849564" y="1487448"/>
            <a:ext cx="1887141" cy="164663"/>
          </a:xfrm>
          <a:prstGeom prst="rect">
            <a:avLst/>
          </a:prstGeom>
          <a:noFill/>
          <a:ln/>
        </p:spPr>
        <p:txBody>
          <a:bodyPr wrap="none" lIns="0" tIns="0" rIns="0" bIns="0" rtlCol="0" anchor="t"/>
          <a:lstStyle/>
          <a:p>
            <a:pPr marL="0" indent="0" algn="l">
              <a:lnSpc>
                <a:spcPts val="1250"/>
              </a:lnSpc>
              <a:buNone/>
            </a:pPr>
            <a:r>
              <a:rPr lang="en-US" sz="1000" b="1">
                <a:solidFill>
                  <a:srgbClr val="3B4E4E"/>
                </a:solidFill>
                <a:latin typeface="Syne Bold" pitchFamily="34" charset="0"/>
                <a:ea typeface="Syne Bold" pitchFamily="34" charset="-122"/>
                <a:cs typeface="Syne Bold" pitchFamily="34" charset="-120"/>
              </a:rPr>
              <a:t>Address Study Limitations</a:t>
            </a:r>
            <a:endParaRPr lang="en-US" sz="1000"/>
          </a:p>
        </p:txBody>
      </p:sp>
      <p:sp>
        <p:nvSpPr>
          <p:cNvPr id="15" name="Text 13"/>
          <p:cNvSpPr/>
          <p:nvPr/>
        </p:nvSpPr>
        <p:spPr>
          <a:xfrm>
            <a:off x="9849564" y="1715333"/>
            <a:ext cx="4238506" cy="674846"/>
          </a:xfrm>
          <a:prstGeom prst="rect">
            <a:avLst/>
          </a:prstGeom>
          <a:noFill/>
          <a:ln/>
        </p:spPr>
        <p:txBody>
          <a:bodyPr wrap="square" lIns="0" tIns="0" rIns="0" bIns="0" rtlCol="0" anchor="t"/>
          <a:lstStyle/>
          <a:p>
            <a:pPr marL="0" indent="0" algn="l">
              <a:lnSpc>
                <a:spcPts val="1300"/>
              </a:lnSpc>
              <a:buNone/>
            </a:pPr>
            <a:r>
              <a:rPr lang="en-US" sz="800">
                <a:solidFill>
                  <a:srgbClr val="3B4E4E"/>
                </a:solidFill>
                <a:latin typeface="Overpass Light" pitchFamily="34" charset="0"/>
                <a:ea typeface="Overpass Light" pitchFamily="34" charset="-122"/>
                <a:cs typeface="Overpass Light" pitchFamily="34" charset="-120"/>
              </a:rPr>
              <a:t>This study's scope was limited to available datasets, potentially overlooking other influential factors. Future research must address this by acquiring broader data, conducting experimental designs to establish causality more definitively, and validating findings across different educational systems and socio-economic contexts.</a:t>
            </a:r>
            <a:endParaRPr lang="en-US" sz="800"/>
          </a:p>
        </p:txBody>
      </p:sp>
      <p:pic>
        <p:nvPicPr>
          <p:cNvPr id="16" name="Image 0" descr="preencoded.png"/>
          <p:cNvPicPr>
            <a:picLocks noChangeAspect="1"/>
          </p:cNvPicPr>
          <p:nvPr/>
        </p:nvPicPr>
        <p:blipFill>
          <a:blip r:embed="rId3"/>
          <a:stretch>
            <a:fillRect/>
          </a:stretch>
        </p:blipFill>
        <p:spPr>
          <a:xfrm>
            <a:off x="421719" y="2798088"/>
            <a:ext cx="8434983" cy="506099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xmlns=""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kument" ma:contentTypeID="0x01010024F344CA8540764990B68BE1F5D35942" ma:contentTypeVersion="1" ma:contentTypeDescription="Ein neues Dokument erstellen." ma:contentTypeScope="" ma:versionID="f1a0db1cbacbd7201820f7754536495a">
  <xsd:schema xmlns:xsd="http://www.w3.org/2001/XMLSchema" xmlns:xs="http://www.w3.org/2001/XMLSchema" xmlns:p="http://schemas.microsoft.com/office/2006/metadata/properties" xmlns:ns3="0096d2b9-1bb2-4d33-8f69-13610d5016d9" targetNamespace="http://schemas.microsoft.com/office/2006/metadata/properties" ma:root="true" ma:fieldsID="4ee44b2977c8fc828c06eb77a59b5715" ns3:_="">
    <xsd:import namespace="0096d2b9-1bb2-4d33-8f69-13610d5016d9"/>
    <xsd:element name="properties">
      <xsd:complexType>
        <xsd:sequence>
          <xsd:element name="documentManagement">
            <xsd:complexType>
              <xsd:all>
                <xsd:element ref="ns3: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096d2b9-1bb2-4d33-8f69-13610d5016d9" elementFormDefault="qualified">
    <xsd:import namespace="http://schemas.microsoft.com/office/2006/documentManagement/types"/>
    <xsd:import namespace="http://schemas.microsoft.com/office/infopath/2007/PartnerControls"/>
    <xsd:element name="MediaServiceDateTaken" ma:index="8" nillable="true" ma:displayName="MediaServiceDateTaken" ma:hidden="true" ma:indexed="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D2D4EF34-1E51-4472-8418-942784B70BA9}">
  <ds:schemaRefs>
    <ds:schemaRef ds:uri="http://schemas.microsoft.com/sharepoint/v3/contenttype/forms"/>
  </ds:schemaRefs>
</ds:datastoreItem>
</file>

<file path=customXml/itemProps2.xml><?xml version="1.0" encoding="utf-8"?>
<ds:datastoreItem xmlns:ds="http://schemas.openxmlformats.org/officeDocument/2006/customXml" ds:itemID="{868CEA2A-0047-46A3-8631-266C1E301C85}">
  <ds:schemaRefs>
    <ds:schemaRef ds:uri="0096d2b9-1bb2-4d33-8f69-13610d5016d9"/>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95631EE9-19E8-4D16-978E-4ED3CB9362E5}">
  <ds:schemaRefs>
    <ds:schemaRef ds:uri="0096d2b9-1bb2-4d33-8f69-13610d5016d9"/>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2</TotalTime>
  <Words>1184</Words>
  <Application>Microsoft Office PowerPoint</Application>
  <PresentationFormat>Custom</PresentationFormat>
  <Paragraphs>69</Paragraphs>
  <Slides>8</Slides>
  <Notes>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vt:i4>
      </vt:variant>
    </vt:vector>
  </HeadingPairs>
  <TitlesOfParts>
    <vt:vector size="14" baseType="lpstr">
      <vt:lpstr>Arial</vt:lpstr>
      <vt:lpstr>Syne Bold</vt:lpstr>
      <vt:lpstr>Overpass Light</vt:lpstr>
      <vt:lpstr>Aptos</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
  <cp:lastModifiedBy>HP</cp:lastModifiedBy>
  <cp:revision>5</cp:revision>
  <dcterms:created xsi:type="dcterms:W3CDTF">2025-10-30T10:57:53Z</dcterms:created>
  <dcterms:modified xsi:type="dcterms:W3CDTF">2025-11-06T10:47:38Z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0x01010024F344CA8540764990B68BE1F5D35942</vt:lpwstr>
  </property>
</Properties>
</file>